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4.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1"/>
  </p:notesMasterIdLst>
  <p:sldIdLst>
    <p:sldId id="277" r:id="rId3"/>
    <p:sldId id="258" r:id="rId4"/>
    <p:sldId id="278" r:id="rId5"/>
    <p:sldId id="260" r:id="rId6"/>
    <p:sldId id="297" r:id="rId7"/>
    <p:sldId id="295" r:id="rId8"/>
    <p:sldId id="264" r:id="rId9"/>
    <p:sldId id="296" r:id="rId10"/>
    <p:sldId id="303" r:id="rId11"/>
    <p:sldId id="280" r:id="rId12"/>
    <p:sldId id="282" r:id="rId13"/>
    <p:sldId id="272" r:id="rId14"/>
    <p:sldId id="304" r:id="rId15"/>
    <p:sldId id="305" r:id="rId16"/>
    <p:sldId id="306" r:id="rId17"/>
    <p:sldId id="307" r:id="rId18"/>
    <p:sldId id="308" r:id="rId19"/>
    <p:sldId id="276" r:id="rId20"/>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277"/>
            <p14:sldId id="258"/>
          </p14:sldIdLst>
        </p14:section>
        <p14:section name="Author Your Presentation" id="{16378913-E5ED-4281-BAF5-F1F938CB0BED}">
          <p14:sldIdLst>
            <p14:sldId id="278"/>
            <p14:sldId id="260"/>
            <p14:sldId id="297"/>
          </p14:sldIdLst>
        </p14:section>
        <p14:section name="Enrich Your Presentation" id="{E2D565D1-BA5E-44E6-A40E-50A644912248}">
          <p14:sldIdLst>
            <p14:sldId id="295"/>
            <p14:sldId id="264"/>
            <p14:sldId id="296"/>
          </p14:sldIdLst>
        </p14:section>
        <p14:section name="Deliver Your Presentation" id="{71D59651-8EFA-4415-9623-98B4C4A8699C}">
          <p14:sldIdLst>
            <p14:sldId id="303"/>
            <p14:sldId id="280"/>
            <p14:sldId id="282"/>
            <p14:sldId id="272"/>
          </p14:sldIdLst>
        </p14:section>
        <p14:section name="There's More!" id="{2E16B512-814A-4DC1-A986-25475E10E0EF}">
          <p14:sldIdLst>
            <p14:sldId id="304"/>
            <p14:sldId id="305"/>
            <p14:sldId id="306"/>
            <p14:sldId id="307"/>
            <p14:sldId id="308"/>
            <p14:sldId id="2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89825" autoAdjust="0"/>
  </p:normalViewPr>
  <p:slideViewPr>
    <p:cSldViewPr>
      <p:cViewPr>
        <p:scale>
          <a:sx n="95" d="100"/>
          <a:sy n="95" d="100"/>
        </p:scale>
        <p:origin x="-762" y="1080"/>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550" y="0"/>
            <a:ext cx="3026833" cy="464185"/>
          </a:xfrm>
          <a:prstGeom prst="rect">
            <a:avLst/>
          </a:prstGeom>
        </p:spPr>
        <p:txBody>
          <a:bodyPr vert="horz" lIns="91440" tIns="45720" rIns="91440" bIns="45720" rtlCol="0"/>
          <a:lstStyle>
            <a:lvl1pPr algn="r">
              <a:defRPr sz="1200"/>
            </a:lvl1pPr>
          </a:lstStyle>
          <a:p>
            <a:fld id="{00F830A1-3891-4B82-A120-081866556DA0}" type="datetimeFigureOut">
              <a:rPr lang="en-US" smtClean="0"/>
              <a:pPr/>
              <a:t>10/6/2013</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224225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 </a:t>
            </a:r>
            <a:r>
              <a:rPr lang="en-US" dirty="0" smtClean="0"/>
              <a:t>presentation demonstrates the new capabilities of PowerPoint and it is best viewed in Slide Show. These slides are designed to give you great ideas for the presentations you’ll create in PowerPoint 2010!</a:t>
            </a:r>
          </a:p>
          <a:p>
            <a:endParaRPr lang="en-US" dirty="0" smtClean="0"/>
          </a:p>
          <a:p>
            <a:r>
              <a:rPr lang="en-US" dirty="0" smtClean="0"/>
              <a:t>For more sample templates, click the File tab, and then on the New tab, click Sample Templates.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solidFill>
                  <a:prstClr val="black"/>
                </a:solidFill>
              </a:rPr>
              <a:pPr/>
              <a:t>11</a:t>
            </a:fld>
            <a:endParaRPr lang="en-US"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12</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7D77045-401A-4D5E-BFE3-54C21A8A6634}" type="slidenum">
              <a:rPr lang="en-US" smtClean="0">
                <a:solidFill>
                  <a:prstClr val="black"/>
                </a:solidFill>
              </a:rPr>
              <a:pPr/>
              <a:t>13</a:t>
            </a:fld>
            <a:endParaRPr lang="en-US" dirty="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18</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our hypothesis and why we wanted to look into this at UNA. Labeled as a stepping</a:t>
            </a:r>
            <a:r>
              <a:rPr lang="en-US" baseline="0" dirty="0" smtClean="0"/>
              <a:t> stone school, transfers are never counted, proximity to NWSCC, etc.</a:t>
            </a:r>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4</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spcBef>
                <a:spcPts val="0"/>
              </a:spcBef>
            </a:pPr>
            <a:r>
              <a:rPr lang="en-US" sz="1200" b="1" dirty="0" smtClean="0">
                <a:solidFill>
                  <a:prstClr val="white"/>
                </a:solidFill>
              </a:rPr>
              <a:t>While these programs will, most likely, increase applications, matriculations, progression and graduation figures, the data will take years to analyze.</a:t>
            </a:r>
          </a:p>
          <a:p>
            <a:pPr lvl="0">
              <a:spcBef>
                <a:spcPts val="0"/>
              </a:spcBef>
            </a:pPr>
            <a:endParaRPr lang="en-US" sz="1200" b="1" dirty="0" smtClean="0">
              <a:solidFill>
                <a:prstClr val="white"/>
              </a:solidFill>
            </a:endParaRPr>
          </a:p>
          <a:p>
            <a:pPr lvl="0">
              <a:spcBef>
                <a:spcPts val="0"/>
              </a:spcBef>
            </a:pPr>
            <a:r>
              <a:rPr lang="en-US" sz="1200" b="1" dirty="0" smtClean="0">
                <a:solidFill>
                  <a:prstClr val="white"/>
                </a:solidFill>
              </a:rPr>
              <a:t>We wanted to evaluate if, by including transfer students, our graduation rates would significantly increase.</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5</a:t>
            </a:fld>
            <a:endParaRPr lang="en-US"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smtClean="0"/>
              <a:t>Click to edit Master subtitle style</a:t>
            </a:r>
            <a:endParaRPr lang="en-US" dirty="0"/>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smtClean="0"/>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smtClean="0"/>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050E-B668-4FA7-85AD-C750C80A6E9B}" type="datetimeFigureOut">
              <a:rPr lang="en-US" smtClean="0"/>
              <a:pPr/>
              <a:t>10/6/2013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smtClean="0"/>
              <a:t>    Click to edit Master title style</a:t>
            </a:r>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10/6/2013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lang="en-US" smtClean="0"/>
              <a:pPr/>
              <a:t>10/6/2013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10/6/2013</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10/6/2013</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10/6/2013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10/6/2013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smtClean="0"/>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smtClean="0"/>
              <a:t>Click to edit Master subtitle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10/6/2013</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10/6/2013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hyperlink" Target="http://www.ncaa.org/wps/wcm/connect/public/ncaa/resources/research/graduation+rates" TargetMode="External"/><Relationship Id="rId7" Type="http://schemas.openxmlformats.org/officeDocument/2006/relationships/hyperlink" Target="http://www.studentclearinghouse.org/colleges/studenttracker/"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image" Target="../media/image29.png"/><Relationship Id="rId5" Type="http://schemas.openxmlformats.org/officeDocument/2006/relationships/hyperlink" Target="http://www.una.edu/" TargetMode="External"/><Relationship Id="rId4" Type="http://schemas.openxmlformats.org/officeDocument/2006/relationships/image" Target="../media/image28.png"/></Relationships>
</file>

<file path=ppt/slides/_rels/slide1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4.xml"/><Relationship Id="rId6" Type="http://schemas.openxmlformats.org/officeDocument/2006/relationships/image" Target="../media/image34.jpeg"/><Relationship Id="rId5" Type="http://schemas.openxmlformats.org/officeDocument/2006/relationships/image" Target="../media/image33.jpeg"/><Relationship Id="rId4" Type="http://schemas.openxmlformats.org/officeDocument/2006/relationships/image" Target="../media/image32.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16.xml"/><Relationship Id="rId7" Type="http://schemas.openxmlformats.org/officeDocument/2006/relationships/hyperlink" Target="http://www.una.edu/research" TargetMode="External"/><Relationship Id="rId12" Type="http://schemas.openxmlformats.org/officeDocument/2006/relationships/image" Target="../media/image6.jpeg"/><Relationship Id="rId2" Type="http://schemas.openxmlformats.org/officeDocument/2006/relationships/slideLayout" Target="../slideLayouts/slideLayout14.xml"/><Relationship Id="rId1" Type="http://schemas.openxmlformats.org/officeDocument/2006/relationships/tags" Target="../tags/tag5.xml"/><Relationship Id="rId6" Type="http://schemas.openxmlformats.org/officeDocument/2006/relationships/hyperlink" Target="http://www.una.edu/research/presentations-white-papers.html" TargetMode="External"/><Relationship Id="rId11" Type="http://schemas.openxmlformats.org/officeDocument/2006/relationships/image" Target="../media/image5.jpeg"/><Relationship Id="rId5" Type="http://schemas.openxmlformats.org/officeDocument/2006/relationships/hyperlink" Target="mailto:wnpitts@una.edu" TargetMode="External"/><Relationship Id="rId10" Type="http://schemas.openxmlformats.org/officeDocument/2006/relationships/image" Target="../media/image4.jpeg"/><Relationship Id="rId4" Type="http://schemas.openxmlformats.org/officeDocument/2006/relationships/hyperlink" Target="mailto:mjmathis@una.edu" TargetMode="Externa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21.jpg"/><Relationship Id="rId4" Type="http://schemas.openxmlformats.org/officeDocument/2006/relationships/image" Target="../media/image20.jpg"/></Relationships>
</file>

<file path=ppt/slides/_rels/slide5.xml.rels><?xml version="1.0" encoding="UTF-8" standalone="yes"?>
<Relationships xmlns="http://schemas.openxmlformats.org/package/2006/relationships"><Relationship Id="rId3" Type="http://schemas.openxmlformats.org/officeDocument/2006/relationships/image" Target="../media/image22.jpeg"/><Relationship Id="rId7" Type="http://schemas.openxmlformats.org/officeDocument/2006/relationships/image" Target="../media/image26.jpe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25.png"/><Relationship Id="rId5" Type="http://schemas.openxmlformats.org/officeDocument/2006/relationships/image" Target="../media/image24.jpeg"/><Relationship Id="rId4" Type="http://schemas.openxmlformats.org/officeDocument/2006/relationships/image" Target="../media/image2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3.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2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0"/>
            <a:ext cx="7239000" cy="1828800"/>
          </a:xfrm>
        </p:spPr>
        <p:txBody>
          <a:bodyPr anchor="ctr">
            <a:normAutofit/>
          </a:bodyPr>
          <a:lstStyle/>
          <a:p>
            <a:r>
              <a:rPr lang="en-US" sz="2400" dirty="0"/>
              <a:t>NCAA </a:t>
            </a:r>
            <a:r>
              <a:rPr lang="en-US" sz="2400" dirty="0" smtClean="0"/>
              <a:t>Academic Success Rate: </a:t>
            </a:r>
            <a:r>
              <a:rPr lang="en-US" sz="2400" dirty="0"/>
              <a:t>A New </a:t>
            </a:r>
            <a:r>
              <a:rPr lang="en-US" sz="2400" dirty="0" smtClean="0"/>
              <a:t>Way </a:t>
            </a:r>
            <a:r>
              <a:rPr lang="en-US" sz="2400" dirty="0"/>
              <a:t>of </a:t>
            </a:r>
            <a:r>
              <a:rPr lang="en-US" sz="2400" dirty="0" smtClean="0"/>
              <a:t>Calculating Graduation </a:t>
            </a:r>
            <a:r>
              <a:rPr lang="en-US" sz="2400" dirty="0"/>
              <a:t>Rates at a Four-Year Institution</a:t>
            </a:r>
          </a:p>
        </p:txBody>
      </p:sp>
      <p:sp>
        <p:nvSpPr>
          <p:cNvPr id="2" name="TextBox 1"/>
          <p:cNvSpPr txBox="1"/>
          <p:nvPr/>
        </p:nvSpPr>
        <p:spPr>
          <a:xfrm>
            <a:off x="76200" y="5105400"/>
            <a:ext cx="7543800" cy="954107"/>
          </a:xfrm>
          <a:prstGeom prst="rect">
            <a:avLst/>
          </a:prstGeom>
          <a:noFill/>
        </p:spPr>
        <p:txBody>
          <a:bodyPr wrap="square" rtlCol="0">
            <a:spAutoFit/>
          </a:bodyPr>
          <a:lstStyle/>
          <a:p>
            <a:r>
              <a:rPr lang="en-US" sz="1400" b="1" dirty="0" smtClean="0">
                <a:solidFill>
                  <a:schemeClr val="bg1"/>
                </a:solidFill>
              </a:rPr>
              <a:t>Molly J. Vaughn, Associate Director</a:t>
            </a:r>
            <a:br>
              <a:rPr lang="en-US" sz="1400" b="1" dirty="0" smtClean="0">
                <a:solidFill>
                  <a:schemeClr val="bg1"/>
                </a:solidFill>
              </a:rPr>
            </a:br>
            <a:r>
              <a:rPr lang="en-US" sz="1400" b="1" dirty="0" smtClean="0">
                <a:solidFill>
                  <a:schemeClr val="bg1"/>
                </a:solidFill>
              </a:rPr>
              <a:t>W. Nathan Pitts, Sr. Research Analyst</a:t>
            </a:r>
            <a:br>
              <a:rPr lang="en-US" sz="1400" b="1" dirty="0" smtClean="0">
                <a:solidFill>
                  <a:schemeClr val="bg1"/>
                </a:solidFill>
              </a:rPr>
            </a:br>
            <a:r>
              <a:rPr lang="en-US" sz="1400" b="1" dirty="0" smtClean="0">
                <a:solidFill>
                  <a:schemeClr val="bg1"/>
                </a:solidFill>
              </a:rPr>
              <a:t>Office of Institutional Research, Planning &amp; Assessment</a:t>
            </a:r>
            <a:br>
              <a:rPr lang="en-US" sz="1400" b="1" dirty="0" smtClean="0">
                <a:solidFill>
                  <a:schemeClr val="bg1"/>
                </a:solidFill>
              </a:rPr>
            </a:br>
            <a:r>
              <a:rPr lang="en-US" sz="1400" b="1" dirty="0" smtClean="0">
                <a:solidFill>
                  <a:schemeClr val="bg1"/>
                </a:solidFill>
              </a:rPr>
              <a:t>University of North Alabama</a:t>
            </a:r>
            <a:endParaRPr lang="en-US" sz="1400" b="1" dirty="0">
              <a:solidFill>
                <a:schemeClr val="bg1"/>
              </a:solidFill>
            </a:endParaRPr>
          </a:p>
        </p:txBody>
      </p:sp>
      <p:sp>
        <p:nvSpPr>
          <p:cNvPr id="4" name="TextBox 3"/>
          <p:cNvSpPr txBox="1"/>
          <p:nvPr/>
        </p:nvSpPr>
        <p:spPr>
          <a:xfrm>
            <a:off x="5867400" y="152400"/>
            <a:ext cx="3124200" cy="923330"/>
          </a:xfrm>
          <a:prstGeom prst="rect">
            <a:avLst/>
          </a:prstGeom>
          <a:noFill/>
        </p:spPr>
        <p:txBody>
          <a:bodyPr wrap="square" rtlCol="0">
            <a:spAutoFit/>
          </a:bodyPr>
          <a:lstStyle/>
          <a:p>
            <a:pPr algn="r"/>
            <a:r>
              <a:rPr lang="en-US" b="1" dirty="0" smtClean="0"/>
              <a:t>40</a:t>
            </a:r>
            <a:r>
              <a:rPr lang="en-US" b="1" baseline="30000" dirty="0" smtClean="0"/>
              <a:t>th</a:t>
            </a:r>
            <a:r>
              <a:rPr lang="en-US" b="1" dirty="0" smtClean="0"/>
              <a:t> Annual SAIR Conference</a:t>
            </a:r>
            <a:br>
              <a:rPr lang="en-US" b="1" dirty="0" smtClean="0"/>
            </a:br>
            <a:r>
              <a:rPr lang="en-US" b="1" dirty="0" smtClean="0"/>
              <a:t>Memphis, TN</a:t>
            </a:r>
            <a:br>
              <a:rPr lang="en-US" b="1" dirty="0" smtClean="0"/>
            </a:br>
            <a:r>
              <a:rPr lang="en-US" b="1" dirty="0" smtClean="0"/>
              <a:t>October 5 – 8, 2013</a:t>
            </a:r>
            <a:endParaRPr lang="en-US" b="1"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297980"/>
            <a:ext cx="7086600" cy="1447800"/>
          </a:xfrm>
        </p:spPr>
        <p:txBody>
          <a:bodyPr>
            <a:normAutofit fontScale="90000"/>
          </a:bodyPr>
          <a:lstStyle/>
          <a:p>
            <a:pPr lvl="0" algn="ctr">
              <a:spcBef>
                <a:spcPts val="0"/>
              </a:spcBef>
            </a:pPr>
            <a:r>
              <a:rPr lang="en-US" sz="8000" dirty="0" smtClean="0">
                <a:solidFill>
                  <a:prstClr val="white"/>
                </a:solidFill>
                <a:latin typeface="Gabriola" panose="04040605051002020D02" pitchFamily="82" charset="0"/>
              </a:rPr>
              <a:t>Methods and Results</a:t>
            </a:r>
            <a:r>
              <a:rPr lang="en-US" sz="2000" dirty="0">
                <a:solidFill>
                  <a:prstClr val="white"/>
                </a:solidFill>
              </a:rPr>
              <a:t/>
            </a:r>
            <a:br>
              <a:rPr lang="en-US" sz="2000" dirty="0">
                <a:solidFill>
                  <a:prstClr val="white"/>
                </a:solidFill>
              </a:rPr>
            </a:br>
            <a:endParaRPr lang="en-US" dirty="0"/>
          </a:p>
        </p:txBody>
      </p:sp>
      <p:sp>
        <p:nvSpPr>
          <p:cNvPr id="3" name="Text Placeholder 2"/>
          <p:cNvSpPr>
            <a:spLocks noGrp="1"/>
          </p:cNvSpPr>
          <p:nvPr>
            <p:ph type="body" sz="quarter" idx="14"/>
          </p:nvPr>
        </p:nvSpPr>
        <p:spPr>
          <a:xfrm>
            <a:off x="2057400" y="685800"/>
            <a:ext cx="7086600" cy="381000"/>
          </a:xfrm>
        </p:spPr>
        <p:txBody>
          <a:bodyPr/>
          <a:lstStyle/>
          <a:p>
            <a:endParaRPr lang="en-US" dirty="0"/>
          </a:p>
        </p:txBody>
      </p:sp>
      <p:sp>
        <p:nvSpPr>
          <p:cNvPr id="4" name="TextBox 3"/>
          <p:cNvSpPr txBox="1"/>
          <p:nvPr/>
        </p:nvSpPr>
        <p:spPr>
          <a:xfrm>
            <a:off x="1828800" y="4572000"/>
            <a:ext cx="5274528" cy="369332"/>
          </a:xfrm>
          <a:prstGeom prst="rect">
            <a:avLst/>
          </a:prstGeom>
          <a:noFill/>
        </p:spPr>
        <p:txBody>
          <a:bodyPr wrap="square" rtlCol="0">
            <a:normAutofit/>
          </a:bodyPr>
          <a:lstStyle/>
          <a:p>
            <a:pPr algn="r"/>
            <a:r>
              <a:rPr lang="en-US" dirty="0" smtClean="0">
                <a:solidFill>
                  <a:prstClr val="white"/>
                </a:solidFill>
              </a:rPr>
              <a:t>.</a:t>
            </a:r>
            <a:endParaRPr lang="en-US" dirty="0">
              <a:solidFill>
                <a:prstClr val="white"/>
              </a:solidFill>
            </a:endParaRPr>
          </a:p>
        </p:txBody>
      </p:sp>
    </p:spTree>
  </p:cSld>
  <p:clrMapOvr>
    <a:masterClrMapping/>
  </p:clrMapOvr>
  <mc:AlternateContent xmlns:mc="http://schemas.openxmlformats.org/markup-compatibility/2006" xmlns:p14="http://schemas.microsoft.com/office/powerpoint/2010/main">
    <mc:Choice Requires="p14">
      <p:transition spd="slow" p14:dur="25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dirty="0"/>
          </a:p>
        </p:txBody>
      </p:sp>
      <p:sp>
        <p:nvSpPr>
          <p:cNvPr id="6" name="Content Placeholder 5"/>
          <p:cNvSpPr>
            <a:spLocks noGrp="1"/>
          </p:cNvSpPr>
          <p:nvPr>
            <p:ph idx="1"/>
          </p:nvPr>
        </p:nvSpPr>
        <p:spPr>
          <a:xfrm>
            <a:off x="3907466" y="1524000"/>
            <a:ext cx="4931734" cy="5105400"/>
          </a:xfrm>
        </p:spPr>
        <p:txBody>
          <a:bodyPr>
            <a:normAutofit lnSpcReduction="10000"/>
          </a:bodyPr>
          <a:lstStyle/>
          <a:p>
            <a:r>
              <a:rPr lang="en-US" sz="2400" b="1" dirty="0" smtClean="0">
                <a:solidFill>
                  <a:schemeClr val="bg1"/>
                </a:solidFill>
              </a:rPr>
              <a:t>Examined the 2006–2007 cohort</a:t>
            </a:r>
          </a:p>
          <a:p>
            <a:pPr lvl="1"/>
            <a:r>
              <a:rPr lang="en-US" sz="2400" b="1" dirty="0" smtClean="0"/>
              <a:t>Included all first-time freshmen for Summer 2006, Fall 2006 and Spring 2007 (full &amp; part-time) (degree &amp; non-degree seeking)</a:t>
            </a:r>
          </a:p>
          <a:p>
            <a:pPr lvl="1"/>
            <a:r>
              <a:rPr lang="en-US" sz="2400" b="1" dirty="0" smtClean="0">
                <a:solidFill>
                  <a:schemeClr val="bg1"/>
                </a:solidFill>
              </a:rPr>
              <a:t>All UNA transfer students between spring 2007 &amp; spring 2013 who began their education at another institution during the 2006-2007 academic year</a:t>
            </a:r>
          </a:p>
          <a:p>
            <a:pPr lvl="2"/>
            <a:r>
              <a:rPr lang="en-US" sz="1500" b="1" dirty="0" smtClean="0">
                <a:solidFill>
                  <a:schemeClr val="bg1"/>
                </a:solidFill>
              </a:rPr>
              <a:t>(The National Student Clearinghouse was used to identify transfer students and their institution of origin and all subsequent institutions attended)</a:t>
            </a:r>
          </a:p>
        </p:txBody>
      </p:sp>
      <p:sp>
        <p:nvSpPr>
          <p:cNvPr id="8" name="Rectangle 7"/>
          <p:cNvSpPr/>
          <p:nvPr/>
        </p:nvSpPr>
        <p:spPr>
          <a:xfrm>
            <a:off x="3472543" y="447674"/>
            <a:ext cx="5671457" cy="1000126"/>
          </a:xfrm>
          <a:prstGeom prst="rect">
            <a:avLst/>
          </a:prstGeom>
          <a:solidFill>
            <a:schemeClr val="tx1">
              <a:lumMod val="95000"/>
              <a:lumOff val="5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lumMod val="95000"/>
                  <a:lumOff val="5000"/>
                </a:prstClr>
              </a:solidFill>
            </a:endParaRPr>
          </a:p>
        </p:txBody>
      </p:sp>
      <p:sp>
        <p:nvSpPr>
          <p:cNvPr id="9" name="TextBox 8"/>
          <p:cNvSpPr txBox="1"/>
          <p:nvPr/>
        </p:nvSpPr>
        <p:spPr>
          <a:xfrm>
            <a:off x="3886200" y="533401"/>
            <a:ext cx="4953000" cy="838200"/>
          </a:xfrm>
          <a:prstGeom prst="rect">
            <a:avLst/>
          </a:prstGeom>
          <a:noFill/>
        </p:spPr>
        <p:txBody>
          <a:bodyPr wrap="square" rtlCol="0" anchor="ctr">
            <a:normAutofit/>
          </a:bodyPr>
          <a:lstStyle/>
          <a:p>
            <a:pPr algn="ctr">
              <a:lnSpc>
                <a:spcPct val="80000"/>
              </a:lnSpc>
            </a:pPr>
            <a:r>
              <a:rPr lang="en-US" sz="3600" b="1" dirty="0" smtClean="0">
                <a:solidFill>
                  <a:schemeClr val="bg1"/>
                </a:solidFill>
                <a:latin typeface="Albany AMT" panose="020B0604020202020204" pitchFamily="34" charset="0"/>
                <a:cs typeface="Albany AMT" panose="020B0604020202020204" pitchFamily="34" charset="0"/>
              </a:rPr>
              <a:t>Methods</a:t>
            </a:r>
            <a:endParaRPr lang="en-US" sz="3600" dirty="0">
              <a:solidFill>
                <a:schemeClr val="bg1"/>
              </a:solidFill>
              <a:latin typeface="Albany AMT" panose="020B0604020202020204" pitchFamily="34" charset="0"/>
              <a:cs typeface="Albany AMT" panose="020B0604020202020204" pitchFamily="34" charset="0"/>
            </a:endParaRPr>
          </a:p>
        </p:txBody>
      </p:sp>
      <p:sp>
        <p:nvSpPr>
          <p:cNvPr id="12" name="TextBox 11"/>
          <p:cNvSpPr txBox="1"/>
          <p:nvPr/>
        </p:nvSpPr>
        <p:spPr>
          <a:xfrm>
            <a:off x="152400" y="3886200"/>
            <a:ext cx="3124200" cy="1155669"/>
          </a:xfrm>
          <a:prstGeom prst="rect">
            <a:avLst/>
          </a:prstGeom>
          <a:solidFill>
            <a:schemeClr val="bg1">
              <a:lumMod val="85000"/>
            </a:schemeClr>
          </a:solidFill>
        </p:spPr>
        <p:txBody>
          <a:bodyPr wrap="square" rtlCol="0" anchor="ctr">
            <a:normAutofit/>
          </a:bodyPr>
          <a:lstStyle/>
          <a:p>
            <a:pPr>
              <a:lnSpc>
                <a:spcPct val="80000"/>
              </a:lnSpc>
            </a:pPr>
            <a:r>
              <a:rPr lang="en-US" sz="1700" dirty="0">
                <a:solidFill>
                  <a:prstClr val="white">
                    <a:lumMod val="50000"/>
                  </a:prstClr>
                </a:solidFill>
              </a:rPr>
              <a:t> </a:t>
            </a:r>
            <a:r>
              <a:rPr lang="en-US" sz="1700" dirty="0" smtClean="0">
                <a:solidFill>
                  <a:prstClr val="white">
                    <a:lumMod val="50000"/>
                  </a:prstClr>
                </a:solidFill>
              </a:rPr>
              <a:t>  Package your presentation </a:t>
            </a:r>
          </a:p>
          <a:p>
            <a:pPr>
              <a:lnSpc>
                <a:spcPct val="80000"/>
              </a:lnSpc>
            </a:pPr>
            <a:r>
              <a:rPr lang="en-US" sz="2800" b="1" dirty="0" smtClean="0">
                <a:solidFill>
                  <a:prstClr val="white">
                    <a:lumMod val="50000"/>
                  </a:prstClr>
                </a:solidFill>
              </a:rPr>
              <a:t>  for easy sharing</a:t>
            </a:r>
            <a:endParaRPr lang="en-US" sz="2800" b="1" dirty="0">
              <a:solidFill>
                <a:prstClr val="white">
                  <a:lumMod val="50000"/>
                </a:prstClr>
              </a:solidFill>
            </a:endParaRPr>
          </a:p>
        </p:txBody>
      </p:sp>
      <p:pic>
        <p:nvPicPr>
          <p:cNvPr id="1026"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334" y="304800"/>
            <a:ext cx="3103266" cy="28716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352" y="3429000"/>
            <a:ext cx="3134248" cy="16974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descr="http://site.ohiocan.org/Resources/Pictures/NSC_wordmark-black.png">
            <a:hlinkClick r:id="rId7"/>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267484" y="5410200"/>
            <a:ext cx="2914965" cy="5504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strips dir="ld"/>
      </p:transition>
    </mc:Choice>
    <mc:Fallback xmlns="">
      <p:transition spd="slow">
        <p:strips dir="ld"/>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25000">
              <a:schemeClr val="bg1">
                <a:lumMod val="75000"/>
              </a:schemeClr>
            </a:gs>
            <a:gs pos="100000">
              <a:schemeClr val="bg1">
                <a:lumMod val="95000"/>
              </a:schemeClr>
            </a:gs>
          </a:gsLst>
          <a:lin ang="5400000" scaled="0"/>
        </a:gradFill>
        <a:effectLst/>
      </p:bgPr>
    </p:bg>
    <p:spTree>
      <p:nvGrpSpPr>
        <p:cNvPr id="1" name=""/>
        <p:cNvGrpSpPr/>
        <p:nvPr/>
      </p:nvGrpSpPr>
      <p:grpSpPr>
        <a:xfrm>
          <a:off x="0" y="0"/>
          <a:ext cx="0" cy="0"/>
          <a:chOff x="0" y="0"/>
          <a:chExt cx="0" cy="0"/>
        </a:xfrm>
      </p:grpSpPr>
      <p:sp>
        <p:nvSpPr>
          <p:cNvPr id="4" name="TextBox 3"/>
          <p:cNvSpPr txBox="1"/>
          <p:nvPr/>
        </p:nvSpPr>
        <p:spPr>
          <a:xfrm>
            <a:off x="914400" y="3886200"/>
            <a:ext cx="7743825" cy="2895601"/>
          </a:xfrm>
          <a:prstGeom prst="rect">
            <a:avLst/>
          </a:prstGeom>
          <a:noFill/>
        </p:spPr>
        <p:txBody>
          <a:bodyPr wrap="square" rtlCol="0">
            <a:normAutofit/>
          </a:bodyPr>
          <a:lstStyle/>
          <a:p>
            <a:pPr algn="r"/>
            <a:r>
              <a:rPr lang="en-US" dirty="0" smtClean="0">
                <a:solidFill>
                  <a:prstClr val="black">
                    <a:lumMod val="65000"/>
                    <a:lumOff val="35000"/>
                  </a:prstClr>
                </a:solidFill>
              </a:rPr>
              <a:t>					</a:t>
            </a:r>
            <a:endParaRPr lang="en-US" dirty="0">
              <a:solidFill>
                <a:prstClr val="black"/>
              </a:solidFill>
            </a:endParaRPr>
          </a:p>
        </p:txBody>
      </p:sp>
      <p:sp>
        <p:nvSpPr>
          <p:cNvPr id="5" name="Title 4"/>
          <p:cNvSpPr>
            <a:spLocks noGrp="1"/>
          </p:cNvSpPr>
          <p:nvPr>
            <p:ph type="title"/>
          </p:nvPr>
        </p:nvSpPr>
        <p:spPr>
          <a:xfrm>
            <a:off x="304800" y="914400"/>
            <a:ext cx="8686800" cy="4800600"/>
          </a:xfrm>
        </p:spPr>
        <p:txBody>
          <a:bodyPr anchor="t">
            <a:noAutofit/>
          </a:bodyPr>
          <a:lstStyle/>
          <a:p>
            <a:pPr lvl="0" algn="l">
              <a:lnSpc>
                <a:spcPct val="80000"/>
              </a:lnSpc>
              <a:spcBef>
                <a:spcPts val="0"/>
              </a:spcBef>
            </a:pPr>
            <a:r>
              <a:rPr lang="en-US" sz="2400" b="0" spc="0" dirty="0" smtClean="0">
                <a:ln w="12700">
                  <a:noFill/>
                  <a:prstDash val="solid"/>
                </a:ln>
                <a:solidFill>
                  <a:schemeClr val="tx1"/>
                </a:solidFill>
                <a:effectLst/>
                <a:sym typeface="Wingdings"/>
              </a:rPr>
              <a:t></a:t>
            </a:r>
            <a:r>
              <a:rPr lang="en-US" sz="2400" b="0" spc="0" dirty="0" smtClean="0">
                <a:ln w="12700">
                  <a:noFill/>
                  <a:prstDash val="solid"/>
                </a:ln>
                <a:solidFill>
                  <a:schemeClr val="bg2">
                    <a:tint val="85000"/>
                    <a:satMod val="155000"/>
                  </a:schemeClr>
                </a:solidFill>
                <a:effectLst/>
                <a:sym typeface="Wingdings"/>
              </a:rPr>
              <a:t> </a:t>
            </a:r>
            <a:r>
              <a:rPr lang="en-US" sz="2400" b="0" spc="0" dirty="0" smtClean="0">
                <a:ln w="12700">
                  <a:noFill/>
                  <a:prstDash val="solid"/>
                </a:ln>
                <a:solidFill>
                  <a:schemeClr val="tx1"/>
                </a:solidFill>
                <a:effectLst/>
              </a:rPr>
              <a:t>Creation of an unduplicated list of undergraduate students from spring 2007 to spring 2013</a:t>
            </a:r>
            <a:br>
              <a:rPr lang="en-US" sz="2400" b="0" spc="0" dirty="0" smtClean="0">
                <a:ln w="12700">
                  <a:noFill/>
                  <a:prstDash val="solid"/>
                </a:ln>
                <a:solidFill>
                  <a:schemeClr val="tx1"/>
                </a:solidFill>
                <a:effectLst/>
              </a:rPr>
            </a:br>
            <a:r>
              <a:rPr lang="en-US" sz="2400" b="0" spc="0" dirty="0">
                <a:ln w="12700">
                  <a:noFill/>
                  <a:prstDash val="solid"/>
                </a:ln>
                <a:solidFill>
                  <a:schemeClr val="tx1"/>
                </a:solidFill>
                <a:effectLst/>
              </a:rPr>
              <a:t/>
            </a:r>
            <a:br>
              <a:rPr lang="en-US" sz="2400" b="0" spc="0" dirty="0">
                <a:ln w="12700">
                  <a:noFill/>
                  <a:prstDash val="solid"/>
                </a:ln>
                <a:solidFill>
                  <a:schemeClr val="tx1"/>
                </a:solidFill>
                <a:effectLst/>
              </a:rPr>
            </a:br>
            <a:r>
              <a:rPr lang="en-US" sz="2400" b="0" spc="0" dirty="0">
                <a:ln w="12700">
                  <a:noFill/>
                  <a:prstDash val="solid"/>
                </a:ln>
                <a:solidFill>
                  <a:schemeClr val="tx1"/>
                </a:solidFill>
                <a:effectLst/>
                <a:sym typeface="Wingdings"/>
              </a:rPr>
              <a:t> 22,814 </a:t>
            </a:r>
            <a:r>
              <a:rPr lang="en-US" sz="2400" b="0" spc="0" dirty="0" smtClean="0">
                <a:ln w="12700">
                  <a:noFill/>
                  <a:prstDash val="solid"/>
                </a:ln>
                <a:solidFill>
                  <a:schemeClr val="tx1"/>
                </a:solidFill>
                <a:effectLst/>
                <a:sym typeface="Wingdings"/>
              </a:rPr>
              <a:t>students were sent to the NSC, including names and date of birth</a:t>
            </a:r>
            <a:br>
              <a:rPr lang="en-US" sz="2400" b="0" spc="0" dirty="0" smtClean="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r>
            <a:br>
              <a:rPr lang="en-US" sz="2400" b="0" spc="0" dirty="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t>
            </a:r>
            <a:r>
              <a:rPr lang="en-US" sz="2400" b="0" spc="0" dirty="0" smtClean="0">
                <a:ln w="12700">
                  <a:noFill/>
                  <a:prstDash val="solid"/>
                </a:ln>
                <a:solidFill>
                  <a:schemeClr val="tx1"/>
                </a:solidFill>
                <a:effectLst/>
                <a:sym typeface="Wingdings"/>
              </a:rPr>
              <a:t>NSC matched this list with their dataset of all enrollment since 1994</a:t>
            </a:r>
            <a:br>
              <a:rPr lang="en-US" sz="2400" b="0" spc="0" dirty="0" smtClean="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r>
            <a:br>
              <a:rPr lang="en-US" sz="2400" b="0" spc="0" dirty="0">
                <a:ln w="12700">
                  <a:noFill/>
                  <a:prstDash val="solid"/>
                </a:ln>
                <a:solidFill>
                  <a:schemeClr val="tx1"/>
                </a:solidFill>
                <a:effectLst/>
                <a:sym typeface="Wingdings"/>
              </a:rPr>
            </a:br>
            <a:r>
              <a:rPr lang="en-US" sz="2400" spc="0" dirty="0">
                <a:ln w="12700">
                  <a:noFill/>
                  <a:prstDash val="solid"/>
                </a:ln>
                <a:solidFill>
                  <a:schemeClr val="tx1"/>
                </a:solidFill>
                <a:effectLst>
                  <a:outerShdw blurRad="41275" dist="20320" dir="1800000" algn="tl" rotWithShape="0">
                    <a:srgbClr val="000000">
                      <a:alpha val="40000"/>
                    </a:srgbClr>
                  </a:outerShdw>
                </a:effectLst>
                <a:sym typeface="Wingdings"/>
              </a:rPr>
              <a:t> </a:t>
            </a:r>
            <a:r>
              <a:rPr lang="en-US" sz="2400" b="0" spc="0" dirty="0">
                <a:ln w="18415" cmpd="sng">
                  <a:noFill/>
                  <a:prstDash val="solid"/>
                </a:ln>
                <a:solidFill>
                  <a:schemeClr val="tx1"/>
                </a:solidFill>
                <a:effectLst/>
              </a:rPr>
              <a:t>We received a file of 208,490 records from the </a:t>
            </a:r>
            <a:r>
              <a:rPr lang="en-US" sz="2400" b="0" spc="0" dirty="0" smtClean="0">
                <a:ln w="18415" cmpd="sng">
                  <a:noFill/>
                  <a:prstDash val="solid"/>
                </a:ln>
                <a:solidFill>
                  <a:schemeClr val="tx1"/>
                </a:solidFill>
                <a:effectLst/>
              </a:rPr>
              <a:t>NSC</a:t>
            </a:r>
            <a:r>
              <a:rPr lang="en-US" sz="2400" b="0" spc="0" dirty="0">
                <a:ln w="18415" cmpd="sng">
                  <a:noFill/>
                  <a:prstDash val="solid"/>
                </a:ln>
                <a:solidFill>
                  <a:schemeClr val="tx1"/>
                </a:solidFill>
                <a:effectLst/>
              </a:rPr>
              <a:t> </a:t>
            </a:r>
            <a:r>
              <a:rPr lang="en-US" sz="2400" b="0" spc="0" dirty="0" smtClean="0">
                <a:ln w="18415" cmpd="sng">
                  <a:noFill/>
                  <a:prstDash val="solid"/>
                </a:ln>
                <a:solidFill>
                  <a:schemeClr val="tx1"/>
                </a:solidFill>
                <a:effectLst/>
              </a:rPr>
              <a:t>which included each </a:t>
            </a:r>
            <a:r>
              <a:rPr lang="en-US" sz="2400" b="0" spc="0" dirty="0">
                <a:ln w="18415" cmpd="sng">
                  <a:noFill/>
                  <a:prstDash val="solid"/>
                </a:ln>
                <a:solidFill>
                  <a:schemeClr val="tx1"/>
                </a:solidFill>
                <a:effectLst/>
              </a:rPr>
              <a:t>institution attended, dates of </a:t>
            </a:r>
            <a:r>
              <a:rPr lang="en-US" sz="2400" b="0" spc="0" dirty="0" smtClean="0">
                <a:ln w="18415" cmpd="sng">
                  <a:noFill/>
                  <a:prstDash val="solid"/>
                </a:ln>
                <a:solidFill>
                  <a:schemeClr val="tx1"/>
                </a:solidFill>
                <a:effectLst/>
              </a:rPr>
              <a:t>attendance, name </a:t>
            </a:r>
            <a:r>
              <a:rPr lang="en-US" sz="2400" b="0" spc="0" dirty="0">
                <a:ln w="18415" cmpd="sng">
                  <a:noFill/>
                  <a:prstDash val="solid"/>
                </a:ln>
                <a:solidFill>
                  <a:schemeClr val="tx1"/>
                </a:solidFill>
                <a:effectLst/>
              </a:rPr>
              <a:t>of college attended, and a 2-yr/4-yr indicator</a:t>
            </a:r>
            <a:br>
              <a:rPr lang="en-US" sz="2400" b="0" spc="0" dirty="0">
                <a:ln w="18415" cmpd="sng">
                  <a:noFill/>
                  <a:prstDash val="solid"/>
                </a:ln>
                <a:solidFill>
                  <a:schemeClr val="tx1"/>
                </a:solidFill>
                <a:effectLst/>
              </a:rPr>
            </a:br>
            <a:r>
              <a:rPr lang="en-US" sz="2400" b="0" spc="0" dirty="0">
                <a:ln w="18415" cmpd="sng">
                  <a:noFill/>
                  <a:prstDash val="solid"/>
                </a:ln>
                <a:solidFill>
                  <a:schemeClr val="tx1"/>
                </a:solidFill>
                <a:effectLst/>
              </a:rPr>
              <a:t/>
            </a:r>
            <a:br>
              <a:rPr lang="en-US" sz="2400" b="0" spc="0" dirty="0">
                <a:ln w="18415" cmpd="sng">
                  <a:noFill/>
                  <a:prstDash val="solid"/>
                </a:ln>
                <a:solidFill>
                  <a:schemeClr val="tx1"/>
                </a:solidFill>
                <a:effectLst/>
              </a:rPr>
            </a:br>
            <a:r>
              <a:rPr lang="en-US" sz="2400" spc="0" dirty="0">
                <a:ln w="12700">
                  <a:noFill/>
                  <a:prstDash val="solid"/>
                </a:ln>
                <a:solidFill>
                  <a:schemeClr val="tx1"/>
                </a:solidFill>
                <a:effectLst>
                  <a:outerShdw blurRad="41275" dist="20320" dir="1800000" algn="tl" rotWithShape="0">
                    <a:srgbClr val="000000">
                      <a:alpha val="40000"/>
                    </a:srgbClr>
                  </a:outerShdw>
                </a:effectLst>
                <a:sym typeface="Wingdings"/>
              </a:rPr>
              <a:t></a:t>
            </a:r>
            <a:r>
              <a:rPr lang="en-US" sz="2400" spc="0" dirty="0">
                <a:ln w="12700">
                  <a:no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t> </a:t>
            </a:r>
            <a:r>
              <a:rPr lang="en-US" sz="2400" b="0" spc="0" dirty="0">
                <a:ln w="18415" cmpd="sng">
                  <a:noFill/>
                  <a:prstDash val="solid"/>
                </a:ln>
                <a:solidFill>
                  <a:schemeClr val="tx1"/>
                </a:solidFill>
                <a:effectLst/>
              </a:rPr>
              <a:t>Of the 22,814 students sent to the </a:t>
            </a:r>
            <a:r>
              <a:rPr lang="en-US" sz="2400" b="0" spc="0" dirty="0" smtClean="0">
                <a:ln w="18415" cmpd="sng">
                  <a:noFill/>
                  <a:prstDash val="solid"/>
                </a:ln>
                <a:solidFill>
                  <a:schemeClr val="tx1"/>
                </a:solidFill>
                <a:effectLst/>
              </a:rPr>
              <a:t>NSC, </a:t>
            </a:r>
            <a:r>
              <a:rPr lang="en-US" sz="2400" b="0" spc="0" dirty="0">
                <a:ln w="18415" cmpd="sng">
                  <a:noFill/>
                  <a:prstDash val="solid"/>
                </a:ln>
                <a:solidFill>
                  <a:schemeClr val="tx1"/>
                </a:solidFill>
                <a:effectLst/>
              </a:rPr>
              <a:t>20,669 students were found in the NSC database and contained </a:t>
            </a:r>
            <a:r>
              <a:rPr lang="en-US" sz="2400" b="0" spc="0" dirty="0" smtClean="0">
                <a:ln w="18415" cmpd="sng">
                  <a:noFill/>
                  <a:prstDash val="solid"/>
                </a:ln>
                <a:solidFill>
                  <a:schemeClr val="tx1"/>
                </a:solidFill>
                <a:effectLst/>
              </a:rPr>
              <a:t>all </a:t>
            </a:r>
            <a:r>
              <a:rPr lang="en-US" sz="2400" b="0" spc="0" dirty="0">
                <a:ln w="18415" cmpd="sng">
                  <a:noFill/>
                  <a:prstDash val="solid"/>
                </a:ln>
                <a:solidFill>
                  <a:schemeClr val="tx1"/>
                </a:solidFill>
                <a:effectLst/>
              </a:rPr>
              <a:t>necessary data</a:t>
            </a:r>
            <a:r>
              <a:rPr lang="en-US" sz="240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t/>
            </a:r>
            <a:br>
              <a:rPr lang="en-US" sz="240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br>
            <a:r>
              <a:rPr lang="en-US" sz="24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4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t>
            </a:r>
            <a:r>
              <a:rPr lang="en-US" sz="2800" dirty="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800" dirty="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endParaRPr lang="en-US" sz="2800" dirty="0"/>
          </a:p>
        </p:txBody>
      </p:sp>
      <p:sp>
        <p:nvSpPr>
          <p:cNvPr id="6" name="Text Placeholder 5"/>
          <p:cNvSpPr>
            <a:spLocks noGrp="1"/>
          </p:cNvSpPr>
          <p:nvPr>
            <p:ph type="body" idx="1"/>
          </p:nvPr>
        </p:nvSpPr>
        <p:spPr>
          <a:xfrm>
            <a:off x="0" y="0"/>
            <a:ext cx="9144000" cy="838200"/>
          </a:xfrm>
          <a:solidFill>
            <a:schemeClr val="accent5">
              <a:lumMod val="50000"/>
            </a:schemeClr>
          </a:solidFill>
          <a:ln>
            <a:noFill/>
          </a:ln>
        </p:spPr>
        <p:txBody>
          <a:bodyPr anchor="ctr">
            <a:normAutofit/>
          </a:bodyPr>
          <a:lstStyle/>
          <a:p>
            <a:pPr lvl="0">
              <a:lnSpc>
                <a:spcPct val="80000"/>
              </a:lnSpc>
              <a:spcBef>
                <a:spcPts val="0"/>
              </a:spcBef>
            </a:pPr>
            <a:r>
              <a:rPr lang="en-US" b="1" dirty="0" smtClean="0">
                <a:ln w="18415" cmpd="sng">
                  <a:solidFill>
                    <a:srgbClr val="FFFFFF"/>
                  </a:solidFill>
                  <a:prstDash val="solid"/>
                </a:ln>
                <a:solidFill>
                  <a:srgbClr val="FFFFFF"/>
                </a:solidFill>
                <a:latin typeface="Georgia" panose="02040502050405020303" pitchFamily="18" charset="0"/>
              </a:rPr>
              <a:t>Identifying Transfer Students</a:t>
            </a:r>
            <a:endParaRPr lang="en-US" b="1" dirty="0">
              <a:ln w="18415" cmpd="sng">
                <a:solidFill>
                  <a:srgbClr val="FFFFFF"/>
                </a:solidFill>
                <a:prstDash val="solid"/>
              </a:ln>
              <a:solidFill>
                <a:srgbClr val="FFFFFF"/>
              </a:solidFill>
              <a:latin typeface="Georgia" panose="02040502050405020303" pitchFamily="18" charset="0"/>
            </a:endParaRPr>
          </a:p>
        </p:txBody>
      </p:sp>
      <p:sp>
        <p:nvSpPr>
          <p:cNvPr id="2" name="Rectangle 1"/>
          <p:cNvSpPr/>
          <p:nvPr/>
        </p:nvSpPr>
        <p:spPr>
          <a:xfrm>
            <a:off x="0" y="5715000"/>
            <a:ext cx="9144000" cy="1143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Users\mjmathis\AppData\Local\Microsoft\Windows\Temporary Internet Files\Content.IE5\VN8DO47Y\MP900414027[1].jpg"/>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0" y="5753099"/>
            <a:ext cx="9144000" cy="10668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TextBox 13"/>
          <p:cNvSpPr txBox="1"/>
          <p:nvPr/>
        </p:nvSpPr>
        <p:spPr>
          <a:xfrm>
            <a:off x="467424" y="1143000"/>
            <a:ext cx="8219376" cy="4038600"/>
          </a:xfrm>
          <a:prstGeom prst="rect">
            <a:avLst/>
          </a:prstGeom>
          <a:noFill/>
        </p:spPr>
        <p:txBody>
          <a:bodyPr wrap="square" lIns="91440" rtlCol="0">
            <a:normAutofit/>
          </a:bodyPr>
          <a:lstStyle/>
          <a:p>
            <a:pPr marL="342900" indent="-342900">
              <a:lnSpc>
                <a:spcPct val="80000"/>
              </a:lnSpc>
              <a:buClr>
                <a:prstClr val="black">
                  <a:lumMod val="50000"/>
                  <a:lumOff val="50000"/>
                </a:prstClr>
              </a:buClr>
              <a:buSzPct val="94000"/>
              <a:buFont typeface="Arial" panose="020B0604020202020204" pitchFamily="34" charset="0"/>
              <a:buChar char="•"/>
            </a:pPr>
            <a:r>
              <a:rPr lang="en-US" sz="2400" dirty="0" smtClean="0"/>
              <a:t>The students with first date of attendance (identified by NSC) within the dates that constituted the 2006-2007 academic year were appended to the full cohort</a:t>
            </a:r>
          </a:p>
          <a:p>
            <a:pPr marL="800100" lvl="1" indent="-342900">
              <a:lnSpc>
                <a:spcPct val="80000"/>
              </a:lnSpc>
              <a:buClr>
                <a:prstClr val="black">
                  <a:lumMod val="50000"/>
                  <a:lumOff val="50000"/>
                </a:prstClr>
              </a:buClr>
              <a:buSzPct val="94000"/>
              <a:buFont typeface="Arial" panose="020B0604020202020204" pitchFamily="34" charset="0"/>
              <a:buChar char="•"/>
            </a:pPr>
            <a:r>
              <a:rPr lang="en-US" sz="2400" dirty="0" smtClean="0"/>
              <a:t>However, this process was complicated by Early Scholar students (those attending college courses while in high school)</a:t>
            </a:r>
          </a:p>
          <a:p>
            <a:pPr marL="800100" lvl="1" indent="-342900">
              <a:lnSpc>
                <a:spcPct val="80000"/>
              </a:lnSpc>
              <a:buClr>
                <a:prstClr val="black">
                  <a:lumMod val="50000"/>
                  <a:lumOff val="50000"/>
                </a:prstClr>
              </a:buClr>
              <a:buSzPct val="94000"/>
              <a:buFont typeface="Arial" panose="020B0604020202020204" pitchFamily="34" charset="0"/>
              <a:buChar char="•"/>
            </a:pPr>
            <a:r>
              <a:rPr lang="en-US" sz="2400" dirty="0" smtClean="0"/>
              <a:t>Therefore, high school graduation date (captured by UNA) had to be included to identify their first date of attendance AFTER HS graduation</a:t>
            </a:r>
          </a:p>
          <a:p>
            <a:pPr marL="342900" indent="-342900">
              <a:lnSpc>
                <a:spcPct val="80000"/>
              </a:lnSpc>
              <a:buClr>
                <a:prstClr val="black">
                  <a:lumMod val="50000"/>
                  <a:lumOff val="50000"/>
                </a:prstClr>
              </a:buClr>
              <a:buSzPct val="94000"/>
              <a:buFont typeface="Arial" panose="020B0604020202020204" pitchFamily="34" charset="0"/>
              <a:buChar char="•"/>
            </a:pPr>
            <a:r>
              <a:rPr lang="en-US" sz="2400" dirty="0" smtClean="0"/>
              <a:t>After these additions the full cohort consisted of 1,829 students (1,163 freshmen and 666 transfer students) all beginning their post-secondary career in the academic year of 2006-2007</a:t>
            </a:r>
          </a:p>
          <a:p>
            <a:pPr>
              <a:lnSpc>
                <a:spcPct val="80000"/>
              </a:lnSpc>
              <a:buClr>
                <a:prstClr val="black">
                  <a:lumMod val="50000"/>
                  <a:lumOff val="50000"/>
                </a:prstClr>
              </a:buClr>
              <a:buSzPct val="94000"/>
            </a:pPr>
            <a:endParaRPr lang="en-US" sz="2400" dirty="0" smtClean="0">
              <a:solidFill>
                <a:prstClr val="black">
                  <a:lumMod val="75000"/>
                  <a:lumOff val="25000"/>
                </a:prstClr>
              </a:solidFill>
            </a:endParaRPr>
          </a:p>
        </p:txBody>
      </p:sp>
      <p:sp>
        <p:nvSpPr>
          <p:cNvPr id="18" name="Title 17"/>
          <p:cNvSpPr>
            <a:spLocks noGrp="1"/>
          </p:cNvSpPr>
          <p:nvPr>
            <p:ph type="title"/>
          </p:nvPr>
        </p:nvSpPr>
        <p:spPr>
          <a:xfrm>
            <a:off x="0" y="0"/>
            <a:ext cx="9144000" cy="1066800"/>
          </a:xfrm>
          <a:solidFill>
            <a:schemeClr val="accent5">
              <a:lumMod val="50000"/>
            </a:schemeClr>
          </a:solidFill>
        </p:spPr>
        <p:txBody>
          <a:bodyPr wrap="square" bIns="0">
            <a:normAutofit/>
          </a:bodyPr>
          <a:lstStyle/>
          <a:p>
            <a:pPr lvl="0" algn="ctr">
              <a:spcBef>
                <a:spcPts val="0"/>
              </a:spcBef>
            </a:pPr>
            <a:r>
              <a:rPr lang="en-US" sz="2800" b="1" dirty="0" smtClean="0">
                <a:solidFill>
                  <a:schemeClr val="bg1"/>
                </a:solidFill>
                <a:latin typeface="Georgia" panose="02040502050405020303" pitchFamily="18" charset="0"/>
                <a:ea typeface="+mn-ea"/>
                <a:cs typeface="+mn-cs"/>
              </a:rPr>
              <a:t>Determining First Date of Attendance</a:t>
            </a:r>
            <a:endParaRPr lang="en-US" dirty="0">
              <a:solidFill>
                <a:schemeClr val="bg1"/>
              </a:solidFill>
              <a:latin typeface="Georgia" panose="02040502050405020303" pitchFamily="18" charset="0"/>
            </a:endParaRPr>
          </a:p>
        </p:txBody>
      </p:sp>
      <p:pic>
        <p:nvPicPr>
          <p:cNvPr id="2053" name="Picture 5" descr="C:\Users\mjmathis\AppData\Local\Microsoft\Windows\Temporary Internet Files\Content.IE5\B24ZCUMS\MP900422590[1].jp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66388" y="5003118"/>
            <a:ext cx="2743200" cy="185488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mjmathis\AppData\Local\Microsoft\Windows\Temporary Internet Files\Content.IE5\NVSGM3FM\MP900382954[1].jp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3309588" y="5003118"/>
            <a:ext cx="2634012" cy="1854882"/>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mjmathis\AppData\Local\Microsoft\Windows\Temporary Internet Files\Content.IE5\B24ZCUMS\MP900414104[1].jpg"/>
          <p:cNvPicPr>
            <a:picLocks noChangeAspect="1" noChangeArrowheads="1"/>
          </p:cNvPicPr>
          <p:nvPr/>
        </p:nvPicPr>
        <p:blipFill rotWithShape="1">
          <a:blip r:embed="rId6" cstate="email">
            <a:extLst>
              <a:ext uri="{28A0092B-C50C-407E-A947-70E740481C1C}">
                <a14:useLocalDpi xmlns:a14="http://schemas.microsoft.com/office/drawing/2010/main" val="0"/>
              </a:ext>
            </a:extLst>
          </a:blip>
          <a:srcRect b="-2967"/>
          <a:stretch/>
        </p:blipFill>
        <p:spPr bwMode="auto">
          <a:xfrm>
            <a:off x="5943600" y="5043251"/>
            <a:ext cx="2520330" cy="190428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5003118"/>
            <a:ext cx="566388" cy="1854882"/>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8447514" y="5040739"/>
            <a:ext cx="696486" cy="181726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strips dir="ld"/>
      </p:transition>
    </mc:Choice>
    <mc:Fallback xmlns="">
      <p:transition spd="slow">
        <p:strips dir="ld"/>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176366570"/>
              </p:ext>
            </p:extLst>
          </p:nvPr>
        </p:nvGraphicFramePr>
        <p:xfrm>
          <a:off x="533400" y="1524000"/>
          <a:ext cx="7924800" cy="3913491"/>
        </p:xfrm>
        <a:graphic>
          <a:graphicData uri="http://schemas.openxmlformats.org/drawingml/2006/table">
            <a:tbl>
              <a:tblPr firstRow="1" firstCol="1" bandRow="1">
                <a:tableStyleId>{5202B0CA-FC54-4496-8BCA-5EF66A818D29}</a:tableStyleId>
              </a:tblPr>
              <a:tblGrid>
                <a:gridCol w="1838355"/>
                <a:gridCol w="1133445"/>
                <a:gridCol w="914400"/>
                <a:gridCol w="1295400"/>
                <a:gridCol w="1371600"/>
                <a:gridCol w="1371600"/>
              </a:tblGrid>
              <a:tr h="615976">
                <a:tc gridSpan="6">
                  <a:txBody>
                    <a:bodyPr/>
                    <a:lstStyle/>
                    <a:p>
                      <a:pPr marL="0" marR="0" algn="ctr">
                        <a:spcBef>
                          <a:spcPts val="0"/>
                        </a:spcBef>
                        <a:spcAft>
                          <a:spcPts val="0"/>
                        </a:spcAft>
                      </a:pPr>
                      <a:r>
                        <a:rPr lang="en-US" sz="1800" dirty="0">
                          <a:effectLst/>
                        </a:rPr>
                        <a:t>Graduation rates comparison between 2006-07 academic year cohort and traditionally defined 2006 freshman cohort</a:t>
                      </a:r>
                      <a:endParaRPr lang="en-US" sz="1800" dirty="0">
                        <a:effectLst/>
                        <a:latin typeface="Cambria"/>
                        <a:ea typeface="Cambria"/>
                        <a:cs typeface="Times New Roman"/>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8424">
                <a:tc gridSpan="3">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spcBef>
                          <a:spcPts val="0"/>
                        </a:spcBef>
                        <a:spcAft>
                          <a:spcPts val="0"/>
                        </a:spcAft>
                      </a:pPr>
                      <a:r>
                        <a:rPr lang="en-US" sz="1800" b="1" dirty="0">
                          <a:effectLst/>
                        </a:rPr>
                        <a:t>Graduation Rates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52704">
                <a:tc gridSpan="2">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4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5 Year </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6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rowSpan="3">
                  <a:txBody>
                    <a:bodyPr/>
                    <a:lstStyle/>
                    <a:p>
                      <a:pPr marL="0" marR="0" algn="ctr">
                        <a:spcBef>
                          <a:spcPts val="0"/>
                        </a:spcBef>
                        <a:spcAft>
                          <a:spcPts val="0"/>
                        </a:spcAft>
                      </a:pPr>
                      <a:r>
                        <a:rPr lang="en-US" sz="1800" dirty="0">
                          <a:effectLst/>
                        </a:rPr>
                        <a:t>Full Cohort</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800" b="1" dirty="0">
                          <a:effectLst/>
                        </a:rPr>
                        <a:t>Freshmen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1163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10.75%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27.94%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31.64%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vMerge="1">
                  <a:txBody>
                    <a:bodyPr/>
                    <a:lstStyle/>
                    <a:p>
                      <a:endParaRPr lang="en-US"/>
                    </a:p>
                  </a:txBody>
                  <a:tcPr/>
                </a:tc>
                <a:tc>
                  <a:txBody>
                    <a:bodyPr/>
                    <a:lstStyle/>
                    <a:p>
                      <a:pPr marL="0" marR="0">
                        <a:spcBef>
                          <a:spcPts val="0"/>
                        </a:spcBef>
                        <a:spcAft>
                          <a:spcPts val="0"/>
                        </a:spcAft>
                      </a:pPr>
                      <a:r>
                        <a:rPr lang="en-US" sz="1800" b="1" dirty="0">
                          <a:effectLst/>
                        </a:rPr>
                        <a:t>Transfers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666</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4.65%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16.67%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24.47%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494">
                <a:tc vMerge="1">
                  <a:txBody>
                    <a:bodyPr/>
                    <a:lstStyle/>
                    <a:p>
                      <a:endParaRPr lang="en-US"/>
                    </a:p>
                  </a:txBody>
                  <a:tcPr/>
                </a:tc>
                <a:tc>
                  <a:txBody>
                    <a:bodyPr/>
                    <a:lstStyle/>
                    <a:p>
                      <a:pPr marL="0" marR="0">
                        <a:spcBef>
                          <a:spcPts val="0"/>
                        </a:spcBef>
                        <a:spcAft>
                          <a:spcPts val="0"/>
                        </a:spcAft>
                      </a:pPr>
                      <a:r>
                        <a:rPr lang="en-US" sz="1800" b="1" dirty="0">
                          <a:effectLst/>
                        </a:rPr>
                        <a:t>Total</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1829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8.53%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23.84%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29.03%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gridSpan="2">
                  <a:txBody>
                    <a:bodyPr/>
                    <a:lstStyle/>
                    <a:p>
                      <a:pPr marL="0" marR="0" algn="ctr">
                        <a:spcBef>
                          <a:spcPts val="0"/>
                        </a:spcBef>
                        <a:spcAft>
                          <a:spcPts val="0"/>
                        </a:spcAft>
                      </a:pPr>
                      <a:r>
                        <a:rPr lang="en-US" sz="1800" dirty="0">
                          <a:effectLst/>
                        </a:rPr>
                        <a:t>Traditional Freshman Cohort</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800" dirty="0">
                          <a:effectLst/>
                        </a:rPr>
                        <a:t>1019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10.99%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27.87%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32.29%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TextBox 9"/>
          <p:cNvSpPr txBox="1"/>
          <p:nvPr/>
        </p:nvSpPr>
        <p:spPr>
          <a:xfrm>
            <a:off x="609600" y="0"/>
            <a:ext cx="7848600" cy="923330"/>
          </a:xfrm>
          <a:prstGeom prst="rect">
            <a:avLst/>
          </a:prstGeom>
          <a:noFill/>
        </p:spPr>
        <p:txBody>
          <a:bodyPr wrap="square" rtlCol="0">
            <a:spAutoFit/>
          </a:bodyPr>
          <a:lstStyle/>
          <a:p>
            <a:pPr algn="ctr"/>
            <a:r>
              <a:rPr lang="en-US" sz="5400" dirty="0" smtClean="0"/>
              <a:t>Results</a:t>
            </a:r>
            <a:endParaRPr lang="en-US" sz="5400" dirty="0"/>
          </a:p>
        </p:txBody>
      </p:sp>
    </p:spTree>
    <p:extLst>
      <p:ext uri="{BB962C8B-B14F-4D97-AF65-F5344CB8AC3E}">
        <p14:creationId xmlns:p14="http://schemas.microsoft.com/office/powerpoint/2010/main" val="121262928"/>
      </p:ext>
    </p:extLst>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950115540"/>
              </p:ext>
            </p:extLst>
          </p:nvPr>
        </p:nvGraphicFramePr>
        <p:xfrm>
          <a:off x="533400" y="1219200"/>
          <a:ext cx="7924800" cy="3945884"/>
        </p:xfrm>
        <a:graphic>
          <a:graphicData uri="http://schemas.openxmlformats.org/drawingml/2006/table">
            <a:tbl>
              <a:tblPr firstRow="1" firstCol="1" bandRow="1">
                <a:tableStyleId>{5202B0CA-FC54-4496-8BCA-5EF66A818D29}</a:tableStyleId>
              </a:tblPr>
              <a:tblGrid>
                <a:gridCol w="1838355"/>
                <a:gridCol w="1133445"/>
                <a:gridCol w="914400"/>
                <a:gridCol w="1295400"/>
                <a:gridCol w="1371600"/>
                <a:gridCol w="1371600"/>
              </a:tblGrid>
              <a:tr h="615976">
                <a:tc gridSpan="6">
                  <a:txBody>
                    <a:bodyPr/>
                    <a:lstStyle/>
                    <a:p>
                      <a:pPr marL="0" marR="0" algn="ctr">
                        <a:spcBef>
                          <a:spcPts val="0"/>
                        </a:spcBef>
                        <a:spcAft>
                          <a:spcPts val="0"/>
                        </a:spcAft>
                      </a:pPr>
                      <a:r>
                        <a:rPr lang="en-US" sz="1800" b="1" i="0" kern="1200" dirty="0" smtClean="0">
                          <a:solidFill>
                            <a:schemeClr val="lt1"/>
                          </a:solidFill>
                          <a:effectLst/>
                          <a:latin typeface="+mn-lt"/>
                          <a:ea typeface="+mn-ea"/>
                          <a:cs typeface="+mn-cs"/>
                        </a:rPr>
                        <a:t>Graduation rates comparison between the 2006-07 academic year cohort and traditionally defined 2006 freshman cohort, excluding transfer outs*</a:t>
                      </a:r>
                      <a:endParaRPr lang="en-US" sz="1800" i="0" dirty="0">
                        <a:effectLst/>
                        <a:latin typeface="Cambria"/>
                        <a:ea typeface="Cambria"/>
                        <a:cs typeface="Times New Roman"/>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8424">
                <a:tc gridSpan="3">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spcBef>
                          <a:spcPts val="0"/>
                        </a:spcBef>
                        <a:spcAft>
                          <a:spcPts val="0"/>
                        </a:spcAft>
                      </a:pPr>
                      <a:r>
                        <a:rPr lang="en-US" sz="1800" b="1" dirty="0">
                          <a:effectLst/>
                        </a:rPr>
                        <a:t>Graduation Rates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52704">
                <a:tc gridSpan="2">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4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5 Year </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6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rowSpan="3">
                  <a:txBody>
                    <a:bodyPr/>
                    <a:lstStyle/>
                    <a:p>
                      <a:pPr marL="0" marR="0" algn="ctr">
                        <a:spcBef>
                          <a:spcPts val="0"/>
                        </a:spcBef>
                        <a:spcAft>
                          <a:spcPts val="0"/>
                        </a:spcAft>
                      </a:pPr>
                      <a:r>
                        <a:rPr lang="en-US" sz="1800" dirty="0">
                          <a:effectLst/>
                        </a:rPr>
                        <a:t>Full </a:t>
                      </a:r>
                      <a:r>
                        <a:rPr lang="en-US" sz="1800" dirty="0" smtClean="0">
                          <a:effectLst/>
                        </a:rPr>
                        <a:t>Cohort Excluding Transfer</a:t>
                      </a:r>
                      <a:r>
                        <a:rPr lang="en-US" sz="1800" baseline="0" dirty="0" smtClean="0">
                          <a:effectLst/>
                        </a:rPr>
                        <a:t> Outs</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800" b="1" dirty="0">
                          <a:effectLst/>
                        </a:rPr>
                        <a:t>Freshmen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765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16.34%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42.48%</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48.10%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vMerge="1">
                  <a:txBody>
                    <a:bodyPr/>
                    <a:lstStyle/>
                    <a:p>
                      <a:endParaRPr lang="en-US"/>
                    </a:p>
                  </a:txBody>
                  <a:tcPr/>
                </a:tc>
                <a:tc>
                  <a:txBody>
                    <a:bodyPr/>
                    <a:lstStyle/>
                    <a:p>
                      <a:pPr marL="0" marR="0">
                        <a:spcBef>
                          <a:spcPts val="0"/>
                        </a:spcBef>
                        <a:spcAft>
                          <a:spcPts val="0"/>
                        </a:spcAft>
                      </a:pPr>
                      <a:r>
                        <a:rPr lang="en-US" sz="1800" b="1" dirty="0">
                          <a:effectLst/>
                        </a:rPr>
                        <a:t>Transfers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495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6.26%</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22.42%</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32.93%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494">
                <a:tc vMerge="1">
                  <a:txBody>
                    <a:bodyPr/>
                    <a:lstStyle/>
                    <a:p>
                      <a:endParaRPr lang="en-US"/>
                    </a:p>
                  </a:txBody>
                  <a:tcPr/>
                </a:tc>
                <a:tc>
                  <a:txBody>
                    <a:bodyPr/>
                    <a:lstStyle/>
                    <a:p>
                      <a:pPr marL="0" marR="0">
                        <a:spcBef>
                          <a:spcPts val="0"/>
                        </a:spcBef>
                        <a:spcAft>
                          <a:spcPts val="0"/>
                        </a:spcAft>
                      </a:pPr>
                      <a:r>
                        <a:rPr lang="en-US" sz="1800" b="1" dirty="0">
                          <a:effectLst/>
                        </a:rPr>
                        <a:t>Total</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1260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12.38%</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34.60%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42.14%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gridSpan="2">
                  <a:txBody>
                    <a:bodyPr/>
                    <a:lstStyle/>
                    <a:p>
                      <a:pPr marL="0" marR="0" algn="ctr">
                        <a:spcBef>
                          <a:spcPts val="0"/>
                        </a:spcBef>
                        <a:spcAft>
                          <a:spcPts val="0"/>
                        </a:spcAft>
                      </a:pPr>
                      <a:r>
                        <a:rPr lang="en-US" sz="1800" dirty="0">
                          <a:effectLst/>
                        </a:rPr>
                        <a:t>Traditional Freshman </a:t>
                      </a:r>
                      <a:r>
                        <a:rPr lang="en-US" sz="1800" dirty="0" smtClean="0">
                          <a:effectLst/>
                        </a:rPr>
                        <a:t>Cohort Excluding Transfer</a:t>
                      </a:r>
                      <a:r>
                        <a:rPr lang="en-US" sz="1800" baseline="0" dirty="0" smtClean="0">
                          <a:effectLst/>
                        </a:rPr>
                        <a:t> Outs</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800" dirty="0">
                          <a:effectLst/>
                        </a:rPr>
                        <a:t>1019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17.40%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45.00%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52.90%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TextBox 9"/>
          <p:cNvSpPr txBox="1"/>
          <p:nvPr/>
        </p:nvSpPr>
        <p:spPr>
          <a:xfrm>
            <a:off x="609600" y="0"/>
            <a:ext cx="7848600" cy="923330"/>
          </a:xfrm>
          <a:prstGeom prst="rect">
            <a:avLst/>
          </a:prstGeom>
          <a:noFill/>
        </p:spPr>
        <p:txBody>
          <a:bodyPr wrap="square" rtlCol="0">
            <a:spAutoFit/>
          </a:bodyPr>
          <a:lstStyle/>
          <a:p>
            <a:pPr algn="ctr"/>
            <a:r>
              <a:rPr lang="en-US" sz="5400" dirty="0" smtClean="0"/>
              <a:t>Results</a:t>
            </a:r>
            <a:endParaRPr lang="en-US" sz="5400" dirty="0"/>
          </a:p>
        </p:txBody>
      </p:sp>
      <p:sp>
        <p:nvSpPr>
          <p:cNvPr id="2" name="TextBox 1"/>
          <p:cNvSpPr txBox="1"/>
          <p:nvPr/>
        </p:nvSpPr>
        <p:spPr>
          <a:xfrm>
            <a:off x="533400" y="5181600"/>
            <a:ext cx="7924800" cy="646331"/>
          </a:xfrm>
          <a:prstGeom prst="rect">
            <a:avLst/>
          </a:prstGeom>
          <a:noFill/>
        </p:spPr>
        <p:txBody>
          <a:bodyPr wrap="square" rtlCol="0">
            <a:spAutoFit/>
          </a:bodyPr>
          <a:lstStyle/>
          <a:p>
            <a:r>
              <a:rPr lang="en-US" dirty="0" smtClean="0"/>
              <a:t>*of the students who transferred out, 42.36% (n=241) transferred to 2-year institutions and 57.64% (n=328) transferred to 4-year institutions</a:t>
            </a:r>
            <a:endParaRPr lang="en-US" dirty="0"/>
          </a:p>
        </p:txBody>
      </p:sp>
    </p:spTree>
    <p:extLst>
      <p:ext uri="{BB962C8B-B14F-4D97-AF65-F5344CB8AC3E}">
        <p14:creationId xmlns:p14="http://schemas.microsoft.com/office/powerpoint/2010/main" val="265027603"/>
      </p:ext>
    </p:extLst>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304800"/>
            <a:ext cx="7010400" cy="1143000"/>
          </a:xfrm>
        </p:spPr>
        <p:txBody>
          <a:bodyPr/>
          <a:lstStyle/>
          <a:p>
            <a:r>
              <a:rPr lang="en-US" dirty="0" smtClean="0"/>
              <a:t>Conclusions</a:t>
            </a:r>
            <a:endParaRPr lang="en-US" dirty="0"/>
          </a:p>
        </p:txBody>
      </p:sp>
      <p:sp>
        <p:nvSpPr>
          <p:cNvPr id="6" name="TextBox 5"/>
          <p:cNvSpPr txBox="1"/>
          <p:nvPr/>
        </p:nvSpPr>
        <p:spPr>
          <a:xfrm>
            <a:off x="609600" y="1143000"/>
            <a:ext cx="7848600" cy="4847481"/>
          </a:xfrm>
          <a:prstGeom prst="rect">
            <a:avLst/>
          </a:prstGeom>
          <a:noFill/>
        </p:spPr>
        <p:txBody>
          <a:bodyPr wrap="square" rtlCol="0">
            <a:spAutoFit/>
          </a:bodyPr>
          <a:lstStyle/>
          <a:p>
            <a:pPr marL="285750" indent="-285750">
              <a:buFont typeface="Arial" panose="020B0604020202020204" pitchFamily="34" charset="0"/>
              <a:buChar char="•"/>
            </a:pPr>
            <a:r>
              <a:rPr lang="en-US" sz="2100" dirty="0" smtClean="0"/>
              <a:t>It appears, for UNA, the federally defined way produces higher figures</a:t>
            </a:r>
          </a:p>
          <a:p>
            <a:pPr marL="285750" indent="-285750">
              <a:buFont typeface="Arial" panose="020B0604020202020204" pitchFamily="34" charset="0"/>
              <a:buChar char="•"/>
            </a:pPr>
            <a:r>
              <a:rPr lang="en-US" sz="2100" dirty="0" smtClean="0"/>
              <a:t>Over half of the cohort, 57.86%, had not graduated by the sixth year, compared to 47% for the federally defined cohort</a:t>
            </a:r>
          </a:p>
          <a:p>
            <a:pPr marL="285750" indent="-285750">
              <a:buFont typeface="Arial" panose="020B0604020202020204" pitchFamily="34" charset="0"/>
              <a:buChar char="•"/>
            </a:pPr>
            <a:r>
              <a:rPr lang="en-US" sz="2100" dirty="0" smtClean="0"/>
              <a:t>Transfers may be more likely to drop-out of college than first-time freshmen (6-yr grad rate for UNA’s federally defined cohort is 52.9%, compared to 32.93% for the transfers, excluding transfer outs for both groups)</a:t>
            </a:r>
          </a:p>
          <a:p>
            <a:pPr marL="742950" lvl="1" indent="-285750">
              <a:buFont typeface="Arial" panose="020B0604020202020204" pitchFamily="34" charset="0"/>
              <a:buChar char="•"/>
            </a:pPr>
            <a:r>
              <a:rPr lang="en-US" sz="2100" dirty="0" smtClean="0"/>
              <a:t>However, this could mean the transfer students are taking longer to graduate and are still enrolled</a:t>
            </a:r>
          </a:p>
          <a:p>
            <a:pPr marL="285750" indent="-285750">
              <a:buFont typeface="Arial" panose="020B0604020202020204" pitchFamily="34" charset="0"/>
              <a:buChar char="•"/>
            </a:pPr>
            <a:r>
              <a:rPr lang="en-US" sz="2100" dirty="0" smtClean="0"/>
              <a:t>Given the demands placed upon an IR office this method does not yield sufficient results to justify the resources needed to complete such an intense analysis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05197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85000">
              <a:schemeClr val="accent5">
                <a:lumMod val="50000"/>
              </a:schemeClr>
            </a:gs>
            <a:gs pos="48000">
              <a:schemeClr val="accent4">
                <a:lumMod val="75000"/>
              </a:schemeClr>
            </a:gs>
            <a:gs pos="2000">
              <a:schemeClr val="accent1"/>
            </a:gs>
          </a:gsLst>
          <a:lin ang="2700000" scaled="1"/>
        </a:gradFill>
        <a:effectLst/>
      </p:bgPr>
    </p:bg>
    <p:spTree>
      <p:nvGrpSpPr>
        <p:cNvPr id="1" name=""/>
        <p:cNvGrpSpPr/>
        <p:nvPr/>
      </p:nvGrpSpPr>
      <p:grpSpPr>
        <a:xfrm>
          <a:off x="0" y="0"/>
          <a:ext cx="0" cy="0"/>
          <a:chOff x="0" y="0"/>
          <a:chExt cx="0" cy="0"/>
        </a:xfrm>
      </p:grpSpPr>
      <p:sp>
        <p:nvSpPr>
          <p:cNvPr id="4" name="Vertical Text Placeholder 3"/>
          <p:cNvSpPr>
            <a:spLocks noGrp="1"/>
          </p:cNvSpPr>
          <p:nvPr>
            <p:ph type="body" orient="vert" idx="1"/>
          </p:nvPr>
        </p:nvSpPr>
        <p:spPr/>
        <p:txBody>
          <a:bodyPr vert="horz">
            <a:normAutofit fontScale="92500" lnSpcReduction="20000"/>
          </a:bodyPr>
          <a:lstStyle/>
          <a:p>
            <a:r>
              <a:rPr lang="en-US" dirty="0" smtClean="0">
                <a:solidFill>
                  <a:schemeClr val="bg1"/>
                </a:solidFill>
              </a:rPr>
              <a:t>Evaluate credit hours brought to UNA by transfers</a:t>
            </a:r>
          </a:p>
          <a:p>
            <a:r>
              <a:rPr lang="en-US" dirty="0" smtClean="0">
                <a:solidFill>
                  <a:schemeClr val="bg1"/>
                </a:solidFill>
              </a:rPr>
              <a:t>Analyze extended graduation rates 8, 10, 12 year</a:t>
            </a:r>
          </a:p>
          <a:p>
            <a:r>
              <a:rPr lang="en-US" dirty="0" smtClean="0">
                <a:solidFill>
                  <a:schemeClr val="bg1"/>
                </a:solidFill>
              </a:rPr>
              <a:t>More in-depth statistical analyses evaluating differences between transfer graduation rates and the federally defined cohort’s rates</a:t>
            </a:r>
          </a:p>
          <a:p>
            <a:r>
              <a:rPr lang="en-US" dirty="0" smtClean="0">
                <a:solidFill>
                  <a:schemeClr val="bg1"/>
                </a:solidFill>
              </a:rPr>
              <a:t>Evaluate the number of schools they’ve attended before UNA and look at trends in regards to time to graduation or drop-out rates</a:t>
            </a:r>
          </a:p>
          <a:p>
            <a:r>
              <a:rPr lang="en-US" dirty="0" smtClean="0">
                <a:solidFill>
                  <a:schemeClr val="bg1"/>
                </a:solidFill>
              </a:rPr>
              <a:t>In-depth look at those who completely withdrew from college in an attempt to find similarities</a:t>
            </a:r>
          </a:p>
          <a:p>
            <a:endParaRPr lang="en-US" dirty="0"/>
          </a:p>
        </p:txBody>
      </p:sp>
      <p:sp>
        <p:nvSpPr>
          <p:cNvPr id="3" name="Title 2"/>
          <p:cNvSpPr>
            <a:spLocks noGrp="1"/>
          </p:cNvSpPr>
          <p:nvPr>
            <p:ph type="title"/>
          </p:nvPr>
        </p:nvSpPr>
        <p:spPr>
          <a:xfrm>
            <a:off x="685800" y="457200"/>
            <a:ext cx="7543800" cy="880533"/>
          </a:xfrm>
          <a:solidFill>
            <a:schemeClr val="accent3">
              <a:lumMod val="50000"/>
            </a:schemeClr>
          </a:solidFill>
        </p:spPr>
        <p:txBody>
          <a:bodyPr>
            <a:noAutofit/>
          </a:bodyPr>
          <a:lstStyle/>
          <a:p>
            <a:pPr algn="ctr"/>
            <a:r>
              <a:rPr lang="en-US" sz="3600" dirty="0" smtClean="0"/>
              <a:t>Suggestions for Future Research</a:t>
            </a:r>
            <a:endParaRPr lang="en-US" sz="3600" dirty="0"/>
          </a:p>
        </p:txBody>
      </p:sp>
    </p:spTree>
    <p:extLst>
      <p:ext uri="{BB962C8B-B14F-4D97-AF65-F5344CB8AC3E}">
        <p14:creationId xmlns:p14="http://schemas.microsoft.com/office/powerpoint/2010/main" val="1794616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381000" y="304800"/>
            <a:ext cx="8458200" cy="923330"/>
          </a:xfrm>
          <a:prstGeom prst="rect">
            <a:avLst/>
          </a:prstGeom>
          <a:noFill/>
        </p:spPr>
        <p:txBody>
          <a:bodyPr wrap="square" rtlCol="0">
            <a:spAutoFit/>
          </a:bodyPr>
          <a:lstStyle/>
          <a:p>
            <a:r>
              <a:rPr lang="en-US" sz="5400" dirty="0" smtClean="0"/>
              <a:t>Contact Information</a:t>
            </a:r>
            <a:endParaRPr lang="en-US" sz="5400" dirty="0"/>
          </a:p>
        </p:txBody>
      </p:sp>
      <p:sp>
        <p:nvSpPr>
          <p:cNvPr id="12" name="Title 3"/>
          <p:cNvSpPr txBox="1">
            <a:spLocks/>
          </p:cNvSpPr>
          <p:nvPr/>
        </p:nvSpPr>
        <p:spPr>
          <a:xfrm>
            <a:off x="228600" y="1322850"/>
            <a:ext cx="7315200" cy="3790399"/>
          </a:xfrm>
          <a:prstGeom prst="rect">
            <a:avLst/>
          </a:prstGeom>
          <a:noFill/>
          <a:ln>
            <a:noFill/>
          </a:ln>
        </p:spPr>
        <p:txBody>
          <a:bodyPr vert="horz" lIns="91440" tIns="45720" rIns="91440" bIns="45720" rtlCol="0" anchor="ctr">
            <a:normAutofit/>
            <a:scene3d>
              <a:camera prst="orthographicFront"/>
              <a:lightRig rig="soft" dir="t">
                <a:rot lat="0" lon="0" rev="17220000"/>
              </a:lightRig>
            </a:scene3d>
            <a:sp3d prstMaterial="softEdge"/>
          </a:bodyPr>
          <a:lstStyle/>
          <a:p>
            <a:pPr>
              <a:lnSpc>
                <a:spcPct val="87000"/>
              </a:lnSpc>
              <a:spcBef>
                <a:spcPct val="0"/>
              </a:spcBef>
              <a:defRPr/>
            </a:pPr>
            <a:r>
              <a:rPr lang="en-US" sz="2400" dirty="0"/>
              <a:t>Molly J. Vaughn, </a:t>
            </a:r>
            <a:r>
              <a:rPr lang="en-US" sz="2400" dirty="0">
                <a:solidFill>
                  <a:srgbClr val="92D050"/>
                </a:solidFill>
                <a:hlinkClick r:id="rId4"/>
              </a:rPr>
              <a:t>mjmathis@una.edu</a:t>
            </a:r>
            <a:r>
              <a:rPr lang="en-US" sz="2400" dirty="0">
                <a:solidFill>
                  <a:srgbClr val="92D050"/>
                </a:solidFill>
              </a:rPr>
              <a:t/>
            </a:r>
            <a:br>
              <a:rPr lang="en-US" sz="2400" dirty="0">
                <a:solidFill>
                  <a:srgbClr val="92D050"/>
                </a:solidFill>
              </a:rPr>
            </a:br>
            <a:r>
              <a:rPr lang="en-US" sz="2400" dirty="0"/>
              <a:t>W. Nathan Pitts, </a:t>
            </a:r>
            <a:r>
              <a:rPr lang="en-US" sz="2400" dirty="0">
                <a:solidFill>
                  <a:srgbClr val="92D050"/>
                </a:solidFill>
                <a:hlinkClick r:id="rId5"/>
              </a:rPr>
              <a:t>wnpitts@una.edu</a:t>
            </a:r>
            <a:endParaRPr lang="en-US" sz="2400" dirty="0">
              <a:solidFill>
                <a:srgbClr val="92D050"/>
              </a:solidFill>
            </a:endParaRPr>
          </a:p>
          <a:p>
            <a:pPr>
              <a:lnSpc>
                <a:spcPct val="87000"/>
              </a:lnSpc>
              <a:spcBef>
                <a:spcPct val="0"/>
              </a:spcBef>
              <a:defRPr/>
            </a:pPr>
            <a:endParaRPr lang="en-US" sz="2400" dirty="0" smtClean="0">
              <a:cs typeface="Arial" pitchFamily="34" charset="0"/>
            </a:endParaRPr>
          </a:p>
          <a:p>
            <a:pPr>
              <a:lnSpc>
                <a:spcPct val="87000"/>
              </a:lnSpc>
              <a:spcBef>
                <a:spcPct val="0"/>
              </a:spcBef>
              <a:defRPr/>
            </a:pPr>
            <a:r>
              <a:rPr lang="en-US" sz="2400" dirty="0" smtClean="0">
                <a:cs typeface="Arial" pitchFamily="34" charset="0"/>
              </a:rPr>
              <a:t>PowerPoint </a:t>
            </a:r>
            <a:r>
              <a:rPr lang="en-US" sz="2400" dirty="0">
                <a:cs typeface="Arial" pitchFamily="34" charset="0"/>
              </a:rPr>
              <a:t>location</a:t>
            </a:r>
            <a:br>
              <a:rPr lang="en-US" sz="2400" dirty="0">
                <a:cs typeface="Arial" pitchFamily="34" charset="0"/>
              </a:rPr>
            </a:br>
            <a:r>
              <a:rPr lang="en-US" sz="2400" dirty="0">
                <a:solidFill>
                  <a:srgbClr val="92D050"/>
                </a:solidFill>
                <a:cs typeface="Arial" pitchFamily="34" charset="0"/>
                <a:hlinkClick r:id="rId6"/>
              </a:rPr>
              <a:t>http://www.una.edu/research/presentations-white-papers.html</a:t>
            </a:r>
            <a:endParaRPr lang="en-US" sz="2400" dirty="0">
              <a:solidFill>
                <a:srgbClr val="92D050"/>
              </a:solidFill>
              <a:cs typeface="Arial" pitchFamily="34" charset="0"/>
            </a:endParaRPr>
          </a:p>
          <a:p>
            <a:pPr>
              <a:lnSpc>
                <a:spcPct val="87000"/>
              </a:lnSpc>
              <a:spcBef>
                <a:spcPct val="0"/>
              </a:spcBef>
              <a:defRPr/>
            </a:pPr>
            <a:endParaRPr lang="en-US" sz="2400" dirty="0" smtClean="0">
              <a:solidFill>
                <a:srgbClr val="92D050"/>
              </a:solidFill>
              <a:latin typeface="+mj-lt"/>
            </a:endParaRPr>
          </a:p>
          <a:p>
            <a:pPr>
              <a:lnSpc>
                <a:spcPct val="87000"/>
              </a:lnSpc>
              <a:spcBef>
                <a:spcPct val="0"/>
              </a:spcBef>
              <a:defRPr/>
            </a:pPr>
            <a:r>
              <a:rPr lang="en-US" sz="2400" dirty="0" smtClean="0">
                <a:latin typeface="+mj-lt"/>
              </a:rPr>
              <a:t>University of North Alabama</a:t>
            </a:r>
            <a:br>
              <a:rPr lang="en-US" sz="2400" dirty="0" smtClean="0">
                <a:latin typeface="+mj-lt"/>
              </a:rPr>
            </a:br>
            <a:r>
              <a:rPr lang="en-US" sz="2400" dirty="0" smtClean="0">
                <a:latin typeface="+mj-lt"/>
              </a:rPr>
              <a:t>Office of Institutional Research, Planning &amp; Assessment</a:t>
            </a:r>
          </a:p>
          <a:p>
            <a:pPr>
              <a:lnSpc>
                <a:spcPct val="87000"/>
              </a:lnSpc>
              <a:spcBef>
                <a:spcPct val="0"/>
              </a:spcBef>
              <a:defRPr/>
            </a:pPr>
            <a:r>
              <a:rPr lang="en-US" sz="2400" dirty="0" smtClean="0">
                <a:solidFill>
                  <a:srgbClr val="92D050"/>
                </a:solidFill>
                <a:latin typeface="+mj-lt"/>
                <a:hlinkClick r:id="rId7"/>
              </a:rPr>
              <a:t>http://www.una.edu/research</a:t>
            </a:r>
            <a:endParaRPr lang="en-US" sz="2400" dirty="0" smtClean="0">
              <a:solidFill>
                <a:srgbClr val="92D050"/>
              </a:solidFill>
              <a:latin typeface="+mj-lt"/>
            </a:endParaRPr>
          </a:p>
          <a:p>
            <a:pPr>
              <a:lnSpc>
                <a:spcPct val="87000"/>
              </a:lnSpc>
              <a:spcBef>
                <a:spcPct val="0"/>
              </a:spcBef>
              <a:defRPr/>
            </a:pPr>
            <a:endParaRPr lang="en-US" sz="2400" dirty="0" smtClean="0">
              <a:solidFill>
                <a:srgbClr val="92D050"/>
              </a:solidFill>
              <a:latin typeface="+mj-lt"/>
            </a:endParaRPr>
          </a:p>
          <a:p>
            <a:pPr>
              <a:lnSpc>
                <a:spcPct val="87000"/>
              </a:lnSpc>
              <a:spcBef>
                <a:spcPct val="0"/>
              </a:spcBef>
              <a:defRPr/>
            </a:pPr>
            <a:endParaRPr lang="en-US" sz="2400" b="1" dirty="0">
              <a:solidFill>
                <a:srgbClr val="92D050"/>
              </a:solidFill>
              <a:latin typeface="+mj-lt"/>
              <a:cs typeface="Arial" pitchFamily="34" charset="0"/>
            </a:endParaRPr>
          </a:p>
        </p:txBody>
      </p:sp>
      <p:pic>
        <p:nvPicPr>
          <p:cNvPr id="7" name="Picture 6"/>
          <p:cNvPicPr>
            <a:picLocks noChangeAspect="1"/>
          </p:cNvPicPr>
          <p:nvPr/>
        </p:nvPicPr>
        <p:blipFill>
          <a:blip r:embed="rId8" cstate="print"/>
          <a:stretch>
            <a:fillRect/>
          </a:stretch>
        </p:blipFill>
        <p:spPr>
          <a:xfrm>
            <a:off x="22859" y="29308"/>
            <a:ext cx="3498527" cy="2825393"/>
          </a:xfrm>
          <a:prstGeom prst="rect">
            <a:avLst/>
          </a:prstGeom>
        </p:spPr>
      </p:pic>
      <p:pic>
        <p:nvPicPr>
          <p:cNvPr id="8" name="Picture 7"/>
          <p:cNvPicPr>
            <a:picLocks noChangeAspect="1"/>
          </p:cNvPicPr>
          <p:nvPr/>
        </p:nvPicPr>
        <p:blipFill>
          <a:blip r:embed="rId9" cstate="print"/>
          <a:stretch>
            <a:fillRect/>
          </a:stretch>
        </p:blipFill>
        <p:spPr>
          <a:xfrm>
            <a:off x="3473863" y="29205"/>
            <a:ext cx="5624418" cy="2825496"/>
          </a:xfrm>
          <a:prstGeom prst="rect">
            <a:avLst/>
          </a:prstGeom>
        </p:spPr>
      </p:pic>
      <p:pic>
        <p:nvPicPr>
          <p:cNvPr id="9" name="Picture 8"/>
          <p:cNvPicPr>
            <a:picLocks noChangeAspect="1"/>
          </p:cNvPicPr>
          <p:nvPr/>
        </p:nvPicPr>
        <p:blipFill>
          <a:blip r:embed="rId10" cstate="print"/>
          <a:stretch>
            <a:fillRect/>
          </a:stretch>
        </p:blipFill>
        <p:spPr>
          <a:xfrm>
            <a:off x="22859" y="2819400"/>
            <a:ext cx="7668994" cy="2296266"/>
          </a:xfrm>
          <a:prstGeom prst="rect">
            <a:avLst/>
          </a:prstGeom>
        </p:spPr>
      </p:pic>
      <p:pic>
        <p:nvPicPr>
          <p:cNvPr id="10" name="Picture 9"/>
          <p:cNvPicPr>
            <a:picLocks noChangeAspect="1"/>
          </p:cNvPicPr>
          <p:nvPr/>
        </p:nvPicPr>
        <p:blipFill>
          <a:blip r:embed="rId11" cstate="print"/>
          <a:stretch>
            <a:fillRect/>
          </a:stretch>
        </p:blipFill>
        <p:spPr>
          <a:xfrm>
            <a:off x="7662119" y="2819400"/>
            <a:ext cx="1461333" cy="2293850"/>
          </a:xfrm>
          <a:prstGeom prst="rect">
            <a:avLst/>
          </a:prstGeom>
        </p:spPr>
      </p:pic>
      <p:sp>
        <p:nvSpPr>
          <p:cNvPr id="6" name="Rectangle 5"/>
          <p:cNvSpPr/>
          <p:nvPr/>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grpSp>
        <p:nvGrpSpPr>
          <p:cNvPr id="20" name="Group 19"/>
          <p:cNvGrpSpPr/>
          <p:nvPr/>
        </p:nvGrpSpPr>
        <p:grpSpPr>
          <a:xfrm>
            <a:off x="0" y="5089818"/>
            <a:ext cx="9144000" cy="1768182"/>
            <a:chOff x="0" y="5089818"/>
            <a:chExt cx="9144000" cy="1768182"/>
          </a:xfrm>
        </p:grpSpPr>
        <p:pic>
          <p:nvPicPr>
            <p:cNvPr id="11" name="Picture 10"/>
            <p:cNvPicPr>
              <a:picLocks/>
            </p:cNvPicPr>
            <p:nvPr/>
          </p:nvPicPr>
          <p:blipFill>
            <a:blip r:embed="rId12" cstate="print"/>
            <a:stretch>
              <a:fillRect/>
            </a:stretch>
          </p:blipFill>
          <p:spPr>
            <a:xfrm>
              <a:off x="24064" y="5089818"/>
              <a:ext cx="9098280" cy="1737360"/>
            </a:xfrm>
            <a:prstGeom prst="rect">
              <a:avLst/>
            </a:prstGeom>
          </p:spPr>
        </p:pic>
        <p:sp>
          <p:nvSpPr>
            <p:cNvPr id="16" name="Rectangle 15"/>
            <p:cNvSpPr/>
            <p:nvPr/>
          </p:nvSpPr>
          <p:spPr>
            <a:xfrm>
              <a:off x="0" y="518160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5400000">
              <a:off x="4537710" y="2251710"/>
              <a:ext cx="68580" cy="9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9098281" y="515874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itle 3"/>
          <p:cNvSpPr txBox="1">
            <a:spLocks/>
          </p:cNvSpPr>
          <p:nvPr/>
        </p:nvSpPr>
        <p:spPr>
          <a:xfrm>
            <a:off x="228600" y="3113314"/>
            <a:ext cx="8164185" cy="1325563"/>
          </a:xfrm>
          <a:prstGeom prst="rect">
            <a:avLst/>
          </a:prstGeom>
          <a:noFill/>
          <a:ln>
            <a:noFill/>
          </a:ln>
        </p:spPr>
        <p:txBody>
          <a:bodyPr vert="horz" lIns="91440" tIns="45720" rIns="91440" bIns="45720" rtlCol="0" anchor="ctr">
            <a:noAutofit/>
            <a:scene3d>
              <a:camera prst="orthographicFront"/>
              <a:lightRig rig="soft" dir="t">
                <a:rot lat="0" lon="0" rev="17220000"/>
              </a:lightRig>
            </a:scene3d>
            <a:sp3d prstMaterial="softEdge"/>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7000"/>
              </a:lnSpc>
            </a:pPr>
            <a:r>
              <a:rPr lang="en-US" sz="4800" dirty="0" smtClean="0"/>
              <a:t/>
            </a:r>
            <a:br>
              <a:rPr lang="en-US" sz="4800" dirty="0" smtClean="0"/>
            </a:br>
            <a:r>
              <a:rPr lang="en-US" sz="4800" b="1" dirty="0" smtClean="0">
                <a:solidFill>
                  <a:schemeClr val="bg1"/>
                </a:solidFill>
                <a:latin typeface="Arial" pitchFamily="34" charset="0"/>
                <a:cs typeface="Arial" pitchFamily="34" charset="0"/>
              </a:rPr>
              <a:t>Questions or Feedback?</a:t>
            </a:r>
            <a:endParaRPr lang="en-US" sz="4800" b="1" dirty="0">
              <a:solidFill>
                <a:schemeClr val="bg1"/>
              </a:solidFill>
              <a:latin typeface="Arial" pitchFamily="34" charset="0"/>
              <a:cs typeface="Arial" pitchFamily="3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10"/>
                                        <p:tgtEl>
                                          <p:spTgt spid="6"/>
                                        </p:tgtEl>
                                      </p:cBhvr>
                                    </p:animEffect>
                                    <p:set>
                                      <p:cBhvr>
                                        <p:cTn id="7" dur="1" fill="hold">
                                          <p:stCondLst>
                                            <p:cond delay="9"/>
                                          </p:stCondLst>
                                        </p:cTn>
                                        <p:tgtEl>
                                          <p:spTgt spid="6"/>
                                        </p:tgtEl>
                                        <p:attrNameLst>
                                          <p:attrName>style.visibility</p:attrName>
                                        </p:attrNameLst>
                                      </p:cBhvr>
                                      <p:to>
                                        <p:strVal val="hidden"/>
                                      </p:to>
                                    </p:set>
                                  </p:childTnLst>
                                </p:cTn>
                              </p:par>
                              <p:par>
                                <p:cTn id="8" presetID="2" presetClass="exit" presetSubtype="9" fill="hold" nodeType="withEffect">
                                  <p:stCondLst>
                                    <p:cond delay="0"/>
                                  </p:stCondLst>
                                  <p:childTnLst>
                                    <p:anim calcmode="lin" valueType="num">
                                      <p:cBhvr additive="base">
                                        <p:cTn id="9" dur="750"/>
                                        <p:tgtEl>
                                          <p:spTgt spid="7"/>
                                        </p:tgtEl>
                                        <p:attrNameLst>
                                          <p:attrName>ppt_x</p:attrName>
                                        </p:attrNameLst>
                                      </p:cBhvr>
                                      <p:tavLst>
                                        <p:tav tm="0">
                                          <p:val>
                                            <p:strVal val="ppt_x"/>
                                          </p:val>
                                        </p:tav>
                                        <p:tav tm="100000">
                                          <p:val>
                                            <p:strVal val="0-ppt_w/2"/>
                                          </p:val>
                                        </p:tav>
                                      </p:tavLst>
                                    </p:anim>
                                    <p:anim calcmode="lin" valueType="num">
                                      <p:cBhvr additive="base">
                                        <p:cTn id="10" dur="750"/>
                                        <p:tgtEl>
                                          <p:spTgt spid="7"/>
                                        </p:tgtEl>
                                        <p:attrNameLst>
                                          <p:attrName>ppt_y</p:attrName>
                                        </p:attrNameLst>
                                      </p:cBhvr>
                                      <p:tavLst>
                                        <p:tav tm="0">
                                          <p:val>
                                            <p:strVal val="ppt_y"/>
                                          </p:val>
                                        </p:tav>
                                        <p:tav tm="100000">
                                          <p:val>
                                            <p:strVal val="0-ppt_h/2"/>
                                          </p:val>
                                        </p:tav>
                                      </p:tavLst>
                                    </p:anim>
                                    <p:set>
                                      <p:cBhvr>
                                        <p:cTn id="11" dur="1" fill="hold">
                                          <p:stCondLst>
                                            <p:cond delay="749"/>
                                          </p:stCondLst>
                                        </p:cTn>
                                        <p:tgtEl>
                                          <p:spTgt spid="7"/>
                                        </p:tgtEl>
                                        <p:attrNameLst>
                                          <p:attrName>style.visibility</p:attrName>
                                        </p:attrNameLst>
                                      </p:cBhvr>
                                      <p:to>
                                        <p:strVal val="hidden"/>
                                      </p:to>
                                    </p:set>
                                  </p:childTnLst>
                                </p:cTn>
                              </p:par>
                              <p:par>
                                <p:cTn id="12" presetID="2" presetClass="exit" presetSubtype="3" fill="hold" nodeType="withEffect">
                                  <p:stCondLst>
                                    <p:cond delay="0"/>
                                  </p:stCondLst>
                                  <p:childTnLst>
                                    <p:anim calcmode="lin" valueType="num">
                                      <p:cBhvr additive="base">
                                        <p:cTn id="13" dur="750"/>
                                        <p:tgtEl>
                                          <p:spTgt spid="8"/>
                                        </p:tgtEl>
                                        <p:attrNameLst>
                                          <p:attrName>ppt_x</p:attrName>
                                        </p:attrNameLst>
                                      </p:cBhvr>
                                      <p:tavLst>
                                        <p:tav tm="0">
                                          <p:val>
                                            <p:strVal val="ppt_x"/>
                                          </p:val>
                                        </p:tav>
                                        <p:tav tm="100000">
                                          <p:val>
                                            <p:strVal val="1+ppt_w/2"/>
                                          </p:val>
                                        </p:tav>
                                      </p:tavLst>
                                    </p:anim>
                                    <p:anim calcmode="lin" valueType="num">
                                      <p:cBhvr additive="base">
                                        <p:cTn id="14" dur="750"/>
                                        <p:tgtEl>
                                          <p:spTgt spid="8"/>
                                        </p:tgtEl>
                                        <p:attrNameLst>
                                          <p:attrName>ppt_y</p:attrName>
                                        </p:attrNameLst>
                                      </p:cBhvr>
                                      <p:tavLst>
                                        <p:tav tm="0">
                                          <p:val>
                                            <p:strVal val="ppt_y"/>
                                          </p:val>
                                        </p:tav>
                                        <p:tav tm="100000">
                                          <p:val>
                                            <p:strVal val="0-ppt_h/2"/>
                                          </p:val>
                                        </p:tav>
                                      </p:tavLst>
                                    </p:anim>
                                    <p:set>
                                      <p:cBhvr>
                                        <p:cTn id="15" dur="1" fill="hold">
                                          <p:stCondLst>
                                            <p:cond delay="749"/>
                                          </p:stCondLst>
                                        </p:cTn>
                                        <p:tgtEl>
                                          <p:spTgt spid="8"/>
                                        </p:tgtEl>
                                        <p:attrNameLst>
                                          <p:attrName>style.visibility</p:attrName>
                                        </p:attrNameLst>
                                      </p:cBhvr>
                                      <p:to>
                                        <p:strVal val="hidden"/>
                                      </p:to>
                                    </p:set>
                                  </p:childTnLst>
                                </p:cTn>
                              </p:par>
                              <p:par>
                                <p:cTn id="16" presetID="2" presetClass="exit" presetSubtype="8" fill="hold" nodeType="withEffect">
                                  <p:stCondLst>
                                    <p:cond delay="0"/>
                                  </p:stCondLst>
                                  <p:childTnLst>
                                    <p:anim calcmode="lin" valueType="num">
                                      <p:cBhvr additive="base">
                                        <p:cTn id="17" dur="750"/>
                                        <p:tgtEl>
                                          <p:spTgt spid="9"/>
                                        </p:tgtEl>
                                        <p:attrNameLst>
                                          <p:attrName>ppt_x</p:attrName>
                                        </p:attrNameLst>
                                      </p:cBhvr>
                                      <p:tavLst>
                                        <p:tav tm="0">
                                          <p:val>
                                            <p:strVal val="ppt_x"/>
                                          </p:val>
                                        </p:tav>
                                        <p:tav tm="100000">
                                          <p:val>
                                            <p:strVal val="0-ppt_w/2"/>
                                          </p:val>
                                        </p:tav>
                                      </p:tavLst>
                                    </p:anim>
                                    <p:anim calcmode="lin" valueType="num">
                                      <p:cBhvr additive="base">
                                        <p:cTn id="18" dur="750"/>
                                        <p:tgtEl>
                                          <p:spTgt spid="9"/>
                                        </p:tgtEl>
                                        <p:attrNameLst>
                                          <p:attrName>ppt_y</p:attrName>
                                        </p:attrNameLst>
                                      </p:cBhvr>
                                      <p:tavLst>
                                        <p:tav tm="0">
                                          <p:val>
                                            <p:strVal val="ppt_y"/>
                                          </p:val>
                                        </p:tav>
                                        <p:tav tm="100000">
                                          <p:val>
                                            <p:strVal val="ppt_y"/>
                                          </p:val>
                                        </p:tav>
                                      </p:tavLst>
                                    </p:anim>
                                    <p:set>
                                      <p:cBhvr>
                                        <p:cTn id="19" dur="1" fill="hold">
                                          <p:stCondLst>
                                            <p:cond delay="749"/>
                                          </p:stCondLst>
                                        </p:cTn>
                                        <p:tgtEl>
                                          <p:spTgt spid="9"/>
                                        </p:tgtEl>
                                        <p:attrNameLst>
                                          <p:attrName>style.visibility</p:attrName>
                                        </p:attrNameLst>
                                      </p:cBhvr>
                                      <p:to>
                                        <p:strVal val="hidden"/>
                                      </p:to>
                                    </p:set>
                                  </p:childTnLst>
                                </p:cTn>
                              </p:par>
                              <p:par>
                                <p:cTn id="20" presetID="2" presetClass="exit" presetSubtype="2" fill="hold" nodeType="withEffect">
                                  <p:stCondLst>
                                    <p:cond delay="0"/>
                                  </p:stCondLst>
                                  <p:childTnLst>
                                    <p:anim calcmode="lin" valueType="num">
                                      <p:cBhvr additive="base">
                                        <p:cTn id="21" dur="750"/>
                                        <p:tgtEl>
                                          <p:spTgt spid="10"/>
                                        </p:tgtEl>
                                        <p:attrNameLst>
                                          <p:attrName>ppt_x</p:attrName>
                                        </p:attrNameLst>
                                      </p:cBhvr>
                                      <p:tavLst>
                                        <p:tav tm="0">
                                          <p:val>
                                            <p:strVal val="ppt_x"/>
                                          </p:val>
                                        </p:tav>
                                        <p:tav tm="100000">
                                          <p:val>
                                            <p:strVal val="1+ppt_w/2"/>
                                          </p:val>
                                        </p:tav>
                                      </p:tavLst>
                                    </p:anim>
                                    <p:anim calcmode="lin" valueType="num">
                                      <p:cBhvr additive="base">
                                        <p:cTn id="22" dur="750"/>
                                        <p:tgtEl>
                                          <p:spTgt spid="10"/>
                                        </p:tgtEl>
                                        <p:attrNameLst>
                                          <p:attrName>ppt_y</p:attrName>
                                        </p:attrNameLst>
                                      </p:cBhvr>
                                      <p:tavLst>
                                        <p:tav tm="0">
                                          <p:val>
                                            <p:strVal val="ppt_y"/>
                                          </p:val>
                                        </p:tav>
                                        <p:tav tm="100000">
                                          <p:val>
                                            <p:strVal val="ppt_y"/>
                                          </p:val>
                                        </p:tav>
                                      </p:tavLst>
                                    </p:anim>
                                    <p:set>
                                      <p:cBhvr>
                                        <p:cTn id="23" dur="1" fill="hold">
                                          <p:stCondLst>
                                            <p:cond delay="749"/>
                                          </p:stCondLst>
                                        </p:cTn>
                                        <p:tgtEl>
                                          <p:spTgt spid="10"/>
                                        </p:tgtEl>
                                        <p:attrNameLst>
                                          <p:attrName>style.visibility</p:attrName>
                                        </p:attrNameLst>
                                      </p:cBhvr>
                                      <p:to>
                                        <p:strVal val="hidden"/>
                                      </p:to>
                                    </p:set>
                                  </p:childTnLst>
                                </p:cTn>
                              </p:par>
                              <p:par>
                                <p:cTn id="24" presetID="10" presetClass="exit" presetSubtype="0" fill="hold" grpId="0" nodeType="withEffect">
                                  <p:stCondLst>
                                    <p:cond delay="0"/>
                                  </p:stCondLst>
                                  <p:childTnLst>
                                    <p:animEffect transition="out" filter="fade">
                                      <p:cBhvr>
                                        <p:cTn id="25" dur="250"/>
                                        <p:tgtEl>
                                          <p:spTgt spid="14"/>
                                        </p:tgtEl>
                                      </p:cBhvr>
                                    </p:animEffect>
                                    <p:set>
                                      <p:cBhvr>
                                        <p:cTn id="26" dur="1" fill="hold">
                                          <p:stCondLst>
                                            <p:cond delay="24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r>
              <a:rPr lang="en-US" sz="4000" b="1" dirty="0" smtClean="0">
                <a:solidFill>
                  <a:schemeClr val="tx1">
                    <a:lumMod val="85000"/>
                    <a:lumOff val="15000"/>
                  </a:schemeClr>
                </a:solidFill>
                <a:latin typeface="+mj-lt"/>
              </a:rPr>
              <a:t>Federally Defined Cohort</a:t>
            </a:r>
            <a:endParaRPr lang="en-US" sz="4000" dirty="0">
              <a:solidFill>
                <a:schemeClr val="tx1">
                  <a:lumMod val="50000"/>
                  <a:lumOff val="50000"/>
                </a:schemeClr>
              </a:solidFill>
              <a:latin typeface="+mj-lt"/>
              <a:cs typeface="Arial" pitchFamily="34" charset="0"/>
            </a:endParaRPr>
          </a:p>
        </p:txBody>
      </p:sp>
      <p:cxnSp>
        <p:nvCxnSpPr>
          <p:cNvPr id="10" name="Straight Connector 9"/>
          <p:cNvCxnSpPr/>
          <p:nvPr/>
        </p:nvCxnSpPr>
        <p:spPr>
          <a:xfrm>
            <a:off x="1905000" y="2936809"/>
            <a:ext cx="5257800" cy="1588"/>
          </a:xfrm>
          <a:prstGeom prst="line">
            <a:avLst/>
          </a:prstGeom>
          <a:ln w="47625">
            <a:solidFill>
              <a:srgbClr val="E4E4E4"/>
            </a:solidFill>
          </a:ln>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50711" y="5127978"/>
            <a:ext cx="7973935" cy="663222"/>
          </a:xfrm>
          <a:prstGeom prst="rect">
            <a:avLst/>
          </a:prstGeom>
          <a:noFill/>
        </p:spPr>
        <p:txBody>
          <a:bodyPr wrap="none" rtlCol="0">
            <a:normAutofit lnSpcReduction="10000"/>
          </a:bodyPr>
          <a:lstStyle/>
          <a:p>
            <a:pPr algn="r"/>
            <a:r>
              <a:rPr lang="en-US" sz="2000" b="1" dirty="0" smtClean="0">
                <a:solidFill>
                  <a:schemeClr val="tx1">
                    <a:lumMod val="75000"/>
                    <a:lumOff val="25000"/>
                  </a:schemeClr>
                </a:solidFill>
              </a:rPr>
              <a:t>Is there a way to capture transfer students and mid-year enrollees?</a:t>
            </a:r>
          </a:p>
          <a:p>
            <a:pPr algn="r"/>
            <a:r>
              <a:rPr lang="en-US" sz="2000" b="1" dirty="0" smtClean="0">
                <a:solidFill>
                  <a:schemeClr val="tx1">
                    <a:lumMod val="75000"/>
                    <a:lumOff val="25000"/>
                  </a:schemeClr>
                </a:solidFill>
              </a:rPr>
              <a:t>Will including them make a difference?</a:t>
            </a:r>
            <a:endParaRPr lang="en-US" sz="2000" b="1" dirty="0">
              <a:solidFill>
                <a:schemeClr val="tx1">
                  <a:lumMod val="75000"/>
                  <a:lumOff val="25000"/>
                </a:schemeClr>
              </a:solidFill>
            </a:endParaRP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grpSp>
        <p:nvGrpSpPr>
          <p:cNvPr id="26" name="Group 25"/>
          <p:cNvGrpSpPr/>
          <p:nvPr/>
        </p:nvGrpSpPr>
        <p:grpSpPr>
          <a:xfrm>
            <a:off x="762000" y="1557456"/>
            <a:ext cx="2057400" cy="2708434"/>
            <a:chOff x="762000" y="1557456"/>
            <a:chExt cx="2057400" cy="2708434"/>
          </a:xfrm>
        </p:grpSpPr>
        <p:sp>
          <p:nvSpPr>
            <p:cNvPr id="6" name="Oval 5"/>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4" name="TextBox 13"/>
            <p:cNvSpPr txBox="1"/>
            <p:nvPr/>
          </p:nvSpPr>
          <p:spPr>
            <a:xfrm>
              <a:off x="1121392" y="1557456"/>
              <a:ext cx="1219200" cy="2708434"/>
            </a:xfrm>
            <a:prstGeom prst="rect">
              <a:avLst/>
            </a:prstGeom>
            <a:noFill/>
          </p:spPr>
          <p:txBody>
            <a:bodyPr wrap="square" rtlCol="0">
              <a:spAutoFit/>
            </a:bodyPr>
            <a:lstStyle/>
            <a:p>
              <a:r>
                <a:rPr lang="en-US" sz="17000" b="1" dirty="0" smtClean="0">
                  <a:solidFill>
                    <a:srgbClr val="F26200">
                      <a:alpha val="40000"/>
                    </a:srgbClr>
                  </a:solidFill>
                  <a:latin typeface="+mj-lt"/>
                  <a:cs typeface="Arial" pitchFamily="34" charset="0"/>
                </a:rPr>
                <a:t>1</a:t>
              </a:r>
              <a:endParaRPr lang="en-US" sz="17000" b="1" dirty="0">
                <a:solidFill>
                  <a:srgbClr val="F26200">
                    <a:alpha val="40000"/>
                  </a:srgbClr>
                </a:solidFill>
                <a:latin typeface="+mj-lt"/>
                <a:cs typeface="Arial" pitchFamily="34" charset="0"/>
              </a:endParaRPr>
            </a:p>
          </p:txBody>
        </p:sp>
        <p:sp>
          <p:nvSpPr>
            <p:cNvPr id="13" name="TextBox 12"/>
            <p:cNvSpPr txBox="1"/>
            <p:nvPr/>
          </p:nvSpPr>
          <p:spPr>
            <a:xfrm>
              <a:off x="823416" y="2666898"/>
              <a:ext cx="1931160" cy="683264"/>
            </a:xfrm>
            <a:prstGeom prst="rect">
              <a:avLst/>
            </a:prstGeom>
            <a:noFill/>
          </p:spPr>
          <p:txBody>
            <a:bodyPr wrap="square" rtlCol="0">
              <a:normAutofit/>
            </a:bodyPr>
            <a:lstStyle/>
            <a:p>
              <a:pPr algn="ctr">
                <a:lnSpc>
                  <a:spcPct val="80000"/>
                </a:lnSpc>
              </a:pPr>
              <a:r>
                <a:rPr lang="en-US" sz="2400" b="1" dirty="0" smtClean="0">
                  <a:solidFill>
                    <a:schemeClr val="bg1"/>
                  </a:solidFill>
                  <a:effectLst>
                    <a:outerShdw blurRad="50800" dist="25400" dir="5400000" algn="t" rotWithShape="0">
                      <a:prstClr val="black">
                        <a:alpha val="15000"/>
                      </a:prstClr>
                    </a:outerShdw>
                  </a:effectLst>
                </a:rPr>
                <a:t>First-Time</a:t>
              </a:r>
              <a:endParaRPr lang="en-US" sz="2400" b="1" dirty="0">
                <a:solidFill>
                  <a:schemeClr val="bg1"/>
                </a:solidFill>
                <a:effectLst>
                  <a:outerShdw blurRad="50800" dist="25400" dir="5400000" algn="t" rotWithShape="0">
                    <a:prstClr val="black">
                      <a:alpha val="15000"/>
                    </a:prstClr>
                  </a:outerShdw>
                </a:effectLst>
              </a:endParaRPr>
            </a:p>
          </p:txBody>
        </p:sp>
        <p:sp>
          <p:nvSpPr>
            <p:cNvPr id="19" name="Oval 18"/>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grpSp>
        <p:nvGrpSpPr>
          <p:cNvPr id="23" name="Group 22"/>
          <p:cNvGrpSpPr/>
          <p:nvPr/>
        </p:nvGrpSpPr>
        <p:grpSpPr>
          <a:xfrm>
            <a:off x="3543300" y="1591943"/>
            <a:ext cx="2057400" cy="2708434"/>
            <a:chOff x="3543300" y="1591943"/>
            <a:chExt cx="2057400" cy="2708434"/>
          </a:xfrm>
        </p:grpSpPr>
        <p:sp>
          <p:nvSpPr>
            <p:cNvPr id="4" name="Oval 3"/>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5" name="TextBox 14"/>
            <p:cNvSpPr txBox="1"/>
            <p:nvPr/>
          </p:nvSpPr>
          <p:spPr>
            <a:xfrm>
              <a:off x="3933968" y="1591943"/>
              <a:ext cx="1219200" cy="2708434"/>
            </a:xfrm>
            <a:prstGeom prst="rect">
              <a:avLst/>
            </a:prstGeom>
            <a:noFill/>
          </p:spPr>
          <p:txBody>
            <a:bodyPr wrap="square" rtlCol="0">
              <a:spAutoFit/>
            </a:bodyPr>
            <a:lstStyle/>
            <a:p>
              <a:r>
                <a:rPr lang="en-US" sz="17000" b="1" dirty="0" smtClean="0">
                  <a:solidFill>
                    <a:srgbClr val="2A7A9E">
                      <a:alpha val="40000"/>
                    </a:srgbClr>
                  </a:solidFill>
                  <a:latin typeface="+mj-lt"/>
                  <a:cs typeface="Arial" pitchFamily="34" charset="0"/>
                </a:rPr>
                <a:t>2</a:t>
              </a:r>
              <a:endParaRPr lang="en-US" sz="17000" b="1" dirty="0">
                <a:solidFill>
                  <a:srgbClr val="2A7A9E">
                    <a:alpha val="40000"/>
                  </a:srgbClr>
                </a:solidFill>
                <a:latin typeface="+mj-lt"/>
                <a:cs typeface="Arial" pitchFamily="34" charset="0"/>
              </a:endParaRPr>
            </a:p>
          </p:txBody>
        </p:sp>
        <p:sp>
          <p:nvSpPr>
            <p:cNvPr id="16" name="TextBox 15"/>
            <p:cNvSpPr txBox="1"/>
            <p:nvPr/>
          </p:nvSpPr>
          <p:spPr>
            <a:xfrm>
              <a:off x="3601872" y="2701385"/>
              <a:ext cx="1931160" cy="665695"/>
            </a:xfrm>
            <a:prstGeom prst="rect">
              <a:avLst/>
            </a:prstGeom>
            <a:noFill/>
          </p:spPr>
          <p:txBody>
            <a:bodyPr wrap="square" rtlCol="0">
              <a:normAutofit/>
            </a:bodyPr>
            <a:lstStyle/>
            <a:p>
              <a:pPr algn="ctr">
                <a:lnSpc>
                  <a:spcPct val="80000"/>
                </a:lnSpc>
              </a:pPr>
              <a:r>
                <a:rPr lang="en-US" sz="2300" b="1" dirty="0" smtClean="0">
                  <a:solidFill>
                    <a:schemeClr val="bg1"/>
                  </a:solidFill>
                  <a:effectLst>
                    <a:outerShdw blurRad="50800" dist="25400" dir="5400000" algn="t" rotWithShape="0">
                      <a:prstClr val="black">
                        <a:alpha val="15000"/>
                      </a:prstClr>
                    </a:outerShdw>
                  </a:effectLst>
                </a:rPr>
                <a:t>Full-Time</a:t>
              </a:r>
              <a:endParaRPr lang="en-US" sz="2300" b="1" dirty="0">
                <a:solidFill>
                  <a:schemeClr val="bg1"/>
                </a:solidFill>
                <a:effectLst>
                  <a:outerShdw blurRad="50800" dist="25400" dir="5400000" algn="t" rotWithShape="0">
                    <a:prstClr val="black">
                      <a:alpha val="15000"/>
                    </a:prstClr>
                  </a:outerShdw>
                </a:effectLst>
              </a:endParaRPr>
            </a:p>
          </p:txBody>
        </p:sp>
        <p:sp>
          <p:nvSpPr>
            <p:cNvPr id="20" name="Oval 19"/>
            <p:cNvSpPr/>
            <p:nvPr/>
          </p:nvSpPr>
          <p:spPr>
            <a:xfrm>
              <a:off x="3782124" y="198863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grpSp>
        <p:nvGrpSpPr>
          <p:cNvPr id="24" name="Group 23"/>
          <p:cNvGrpSpPr/>
          <p:nvPr/>
        </p:nvGrpSpPr>
        <p:grpSpPr>
          <a:xfrm>
            <a:off x="6324600" y="1587511"/>
            <a:ext cx="2057400" cy="2708434"/>
            <a:chOff x="6324600" y="1587511"/>
            <a:chExt cx="2057400" cy="2708434"/>
          </a:xfrm>
        </p:grpSpPr>
        <p:sp>
          <p:nvSpPr>
            <p:cNvPr id="5" name="Oval 4"/>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7" name="TextBox 16"/>
            <p:cNvSpPr txBox="1"/>
            <p:nvPr/>
          </p:nvSpPr>
          <p:spPr>
            <a:xfrm>
              <a:off x="6721604" y="1587511"/>
              <a:ext cx="1219200" cy="2708434"/>
            </a:xfrm>
            <a:prstGeom prst="rect">
              <a:avLst/>
            </a:prstGeom>
            <a:noFill/>
          </p:spPr>
          <p:txBody>
            <a:bodyPr wrap="square" rtlCol="0">
              <a:spAutoFit/>
            </a:bodyPr>
            <a:lstStyle/>
            <a:p>
              <a:r>
                <a:rPr lang="en-US" sz="17000" b="1" dirty="0" smtClean="0">
                  <a:solidFill>
                    <a:srgbClr val="65B131">
                      <a:alpha val="64000"/>
                    </a:srgbClr>
                  </a:solidFill>
                  <a:latin typeface="+mj-lt"/>
                  <a:cs typeface="Arial" pitchFamily="34" charset="0"/>
                </a:rPr>
                <a:t>3</a:t>
              </a:r>
              <a:endParaRPr lang="en-US" sz="17000" b="1" dirty="0">
                <a:solidFill>
                  <a:srgbClr val="65B131">
                    <a:alpha val="64000"/>
                  </a:srgbClr>
                </a:solidFill>
                <a:latin typeface="+mj-lt"/>
                <a:cs typeface="Arial" pitchFamily="34" charset="0"/>
              </a:endParaRPr>
            </a:p>
          </p:txBody>
        </p:sp>
        <p:sp>
          <p:nvSpPr>
            <p:cNvPr id="18" name="TextBox 17"/>
            <p:cNvSpPr txBox="1"/>
            <p:nvPr/>
          </p:nvSpPr>
          <p:spPr>
            <a:xfrm>
              <a:off x="6411810" y="2674651"/>
              <a:ext cx="1931160" cy="665695"/>
            </a:xfrm>
            <a:prstGeom prst="rect">
              <a:avLst/>
            </a:prstGeom>
            <a:noFill/>
          </p:spPr>
          <p:txBody>
            <a:bodyPr wrap="square" rtlCol="0">
              <a:normAutofit/>
            </a:bodyPr>
            <a:lstStyle/>
            <a:p>
              <a:pPr algn="ctr">
                <a:lnSpc>
                  <a:spcPct val="80000"/>
                </a:lnSpc>
              </a:pPr>
              <a:r>
                <a:rPr lang="en-US" sz="2300" b="1" spc="60" dirty="0" smtClean="0">
                  <a:solidFill>
                    <a:schemeClr val="bg1"/>
                  </a:solidFill>
                  <a:effectLst>
                    <a:outerShdw blurRad="50800" dist="25400" dir="5400000" algn="t" rotWithShape="0">
                      <a:prstClr val="black">
                        <a:alpha val="15000"/>
                      </a:prstClr>
                    </a:outerShdw>
                  </a:effectLst>
                </a:rPr>
                <a:t>Degree-Seeking</a:t>
              </a:r>
            </a:p>
          </p:txBody>
        </p:sp>
        <p:sp>
          <p:nvSpPr>
            <p:cNvPr id="21" name="Oval 20"/>
            <p:cNvSpPr/>
            <p:nvPr/>
          </p:nvSpPr>
          <p:spPr>
            <a:xfrm>
              <a:off x="6569928" y="2005362"/>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4332"/>
            <a:ext cx="8610600" cy="719256"/>
          </a:xfrm>
        </p:spPr>
        <p:txBody>
          <a:bodyPr>
            <a:noAutofit/>
          </a:bodyPr>
          <a:lstStyle/>
          <a:p>
            <a:pPr lvl="0">
              <a:spcBef>
                <a:spcPts val="0"/>
              </a:spcBef>
            </a:pPr>
            <a:r>
              <a:rPr lang="en-US" sz="2900" cap="none" dirty="0" smtClean="0">
                <a:solidFill>
                  <a:prstClr val="black">
                    <a:lumMod val="85000"/>
                    <a:lumOff val="15000"/>
                  </a:prstClr>
                </a:solidFill>
                <a:ea typeface="+mn-ea"/>
                <a:cs typeface="+mn-cs"/>
              </a:rPr>
              <a:t>Increases in Accountability with Decreases in Funding</a:t>
            </a:r>
            <a:endParaRPr lang="en-US" sz="2900" dirty="0"/>
          </a:p>
        </p:txBody>
      </p:sp>
      <p:sp>
        <p:nvSpPr>
          <p:cNvPr id="2" name="Down Arrow 1"/>
          <p:cNvSpPr/>
          <p:nvPr/>
        </p:nvSpPr>
        <p:spPr>
          <a:xfrm>
            <a:off x="1981200" y="2515971"/>
            <a:ext cx="685800" cy="11429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a:off x="964089" y="2515971"/>
            <a:ext cx="685800" cy="11429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descr="C:\Users\mjmathis\AppData\Local\Microsoft\Windows\Temporary Internet Files\Content.IE5\7G7VCWIH\MC900384170[1].wm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306989" y="2057400"/>
            <a:ext cx="1010412" cy="182605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048000" y="1169314"/>
            <a:ext cx="5791200" cy="4801314"/>
          </a:xfrm>
          <a:prstGeom prst="rect">
            <a:avLst/>
          </a:prstGeom>
          <a:noFill/>
        </p:spPr>
        <p:txBody>
          <a:bodyPr wrap="square" rtlCol="0" anchor="ctr">
            <a:spAutoFit/>
          </a:bodyPr>
          <a:lstStyle/>
          <a:p>
            <a:r>
              <a:rPr lang="en-US" sz="2800" b="1" dirty="0" smtClean="0"/>
              <a:t>Pressure to produce:</a:t>
            </a:r>
          </a:p>
          <a:p>
            <a:pPr marL="285750" indent="-285750">
              <a:buFont typeface="Arial" panose="020B0604020202020204" pitchFamily="34" charset="0"/>
              <a:buChar char="•"/>
            </a:pPr>
            <a:r>
              <a:rPr lang="en-US" sz="2800" dirty="0" smtClean="0"/>
              <a:t>Enrollment growths</a:t>
            </a:r>
          </a:p>
          <a:p>
            <a:pPr marL="285750" indent="-285750">
              <a:buFont typeface="Arial" panose="020B0604020202020204" pitchFamily="34" charset="0"/>
              <a:buChar char="•"/>
            </a:pPr>
            <a:r>
              <a:rPr lang="en-US" sz="2800" dirty="0" smtClean="0"/>
              <a:t>Higher retention rates</a:t>
            </a:r>
          </a:p>
          <a:p>
            <a:pPr marL="285750" indent="-285750">
              <a:buFont typeface="Arial" panose="020B0604020202020204" pitchFamily="34" charset="0"/>
              <a:buChar char="•"/>
            </a:pPr>
            <a:r>
              <a:rPr lang="en-US" sz="2800" dirty="0" smtClean="0"/>
              <a:t>4, 5, and 6 year graduation rate increases</a:t>
            </a:r>
          </a:p>
          <a:p>
            <a:pPr marL="285750" indent="-285750">
              <a:buFont typeface="Arial" panose="020B0604020202020204" pitchFamily="34" charset="0"/>
              <a:buChar char="•"/>
            </a:pPr>
            <a:r>
              <a:rPr lang="en-US" sz="2800" dirty="0" smtClean="0"/>
              <a:t>Increases in credit hour production</a:t>
            </a:r>
          </a:p>
          <a:p>
            <a:pPr marL="285750" indent="-285750">
              <a:buFont typeface="Arial" panose="020B0604020202020204" pitchFamily="34" charset="0"/>
              <a:buChar char="•"/>
            </a:pPr>
            <a:r>
              <a:rPr lang="en-US" sz="2800" dirty="0" smtClean="0"/>
              <a:t>Demonstrate program viability</a:t>
            </a:r>
          </a:p>
          <a:p>
            <a:pPr marL="285750" indent="-285750">
              <a:buFont typeface="Arial" panose="020B0604020202020204" pitchFamily="34" charset="0"/>
              <a:buChar char="•"/>
            </a:pPr>
            <a:r>
              <a:rPr lang="en-US" sz="2800" dirty="0" smtClean="0"/>
              <a:t>Plus, added reporting requirements each year</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en-US" sz="2800" b="1" dirty="0" smtClean="0">
                <a:solidFill>
                  <a:prstClr val="black">
                    <a:lumMod val="85000"/>
                    <a:lumOff val="15000"/>
                  </a:prstClr>
                </a:solidFill>
                <a:latin typeface="+mn-lt"/>
                <a:ea typeface="+mn-ea"/>
                <a:cs typeface="+mn-cs"/>
              </a:rPr>
              <a:t>The Administrative Challenge</a:t>
            </a:r>
            <a:endParaRPr lang="en-US" dirty="0">
              <a:latin typeface="+mn-lt"/>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0" y="3951194"/>
            <a:ext cx="3124200" cy="2297206"/>
          </a:xfrm>
          <a:prstGeom prst="rect">
            <a:avLst/>
          </a:prstGeom>
          <a:ln>
            <a:noFill/>
          </a:ln>
          <a:effectLst>
            <a:softEdge rad="112500"/>
          </a:effectLst>
        </p:spPr>
      </p:pic>
      <p:pic>
        <p:nvPicPr>
          <p:cNvPr id="2" name="Picture 1"/>
          <p:cNvPicPr>
            <a:picLocks/>
          </p:cNvPicPr>
          <p:nvPr/>
        </p:nvPicPr>
        <p:blipFill>
          <a:blip r:embed="rId5">
            <a:extLst>
              <a:ext uri="{28A0092B-C50C-407E-A947-70E740481C1C}">
                <a14:useLocalDpi xmlns:a14="http://schemas.microsoft.com/office/drawing/2010/main" val="0"/>
              </a:ext>
            </a:extLst>
          </a:blip>
          <a:stretch>
            <a:fillRect/>
          </a:stretch>
        </p:blipFill>
        <p:spPr>
          <a:xfrm>
            <a:off x="731508" y="1389327"/>
            <a:ext cx="3241048" cy="2161247"/>
          </a:xfrm>
          <a:prstGeom prst="rect">
            <a:avLst/>
          </a:prstGeom>
          <a:ln>
            <a:noFill/>
          </a:ln>
          <a:effectLst>
            <a:softEdge rad="112500"/>
          </a:effectLst>
        </p:spPr>
      </p:pic>
      <p:sp>
        <p:nvSpPr>
          <p:cNvPr id="5" name="TextBox 4"/>
          <p:cNvSpPr txBox="1"/>
          <p:nvPr/>
        </p:nvSpPr>
        <p:spPr>
          <a:xfrm>
            <a:off x="4038600" y="1219200"/>
            <a:ext cx="4953000"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State funding formulas are based on:</a:t>
            </a:r>
          </a:p>
          <a:p>
            <a:pPr marL="742950" lvl="1" indent="-285750">
              <a:buFont typeface="Arial" panose="020B0604020202020204" pitchFamily="34" charset="0"/>
              <a:buChar char="•"/>
            </a:pPr>
            <a:r>
              <a:rPr lang="en-US" sz="2000" dirty="0" smtClean="0"/>
              <a:t>Retention and </a:t>
            </a:r>
            <a:r>
              <a:rPr lang="en-US" sz="2000" dirty="0"/>
              <a:t>G</a:t>
            </a:r>
            <a:r>
              <a:rPr lang="en-US" sz="2000" dirty="0" smtClean="0"/>
              <a:t>raduation rates</a:t>
            </a:r>
          </a:p>
          <a:p>
            <a:pPr marL="742950" lvl="1" indent="-285750">
              <a:buFont typeface="Arial" panose="020B0604020202020204" pitchFamily="34" charset="0"/>
              <a:buChar char="•"/>
            </a:pPr>
            <a:r>
              <a:rPr lang="en-US" sz="2000" dirty="0" smtClean="0"/>
              <a:t>Credit Hour Production</a:t>
            </a:r>
          </a:p>
          <a:p>
            <a:pPr marL="742950" lvl="1" indent="-285750">
              <a:buFont typeface="Arial" panose="020B0604020202020204" pitchFamily="34" charset="0"/>
              <a:buChar char="•"/>
            </a:pPr>
            <a:r>
              <a:rPr lang="en-US" sz="2000" dirty="0" smtClean="0"/>
              <a:t>Enrollment numbers</a:t>
            </a:r>
          </a:p>
          <a:p>
            <a:pPr marL="285750" indent="-285750">
              <a:buFont typeface="Arial" panose="020B0604020202020204" pitchFamily="34" charset="0"/>
              <a:buChar char="•"/>
            </a:pPr>
            <a:r>
              <a:rPr lang="en-US" sz="2000" dirty="0" smtClean="0"/>
              <a:t>When funds are cut it’s difficult to put the resources in place to increase these figures.</a:t>
            </a:r>
          </a:p>
        </p:txBody>
      </p:sp>
      <p:graphicFrame>
        <p:nvGraphicFramePr>
          <p:cNvPr id="6" name="Table 5"/>
          <p:cNvGraphicFramePr>
            <a:graphicFrameLocks noGrp="1"/>
          </p:cNvGraphicFramePr>
          <p:nvPr>
            <p:extLst>
              <p:ext uri="{D42A27DB-BD31-4B8C-83A1-F6EECF244321}">
                <p14:modId xmlns:p14="http://schemas.microsoft.com/office/powerpoint/2010/main" val="1883666806"/>
              </p:ext>
            </p:extLst>
          </p:nvPr>
        </p:nvGraphicFramePr>
        <p:xfrm>
          <a:off x="228600" y="4049246"/>
          <a:ext cx="4953000" cy="2101101"/>
        </p:xfrm>
        <a:graphic>
          <a:graphicData uri="http://schemas.openxmlformats.org/drawingml/2006/table">
            <a:tbl>
              <a:tblPr firstRow="1" bandRow="1">
                <a:tableStyleId>{073A0DAA-6AF3-43AB-8588-CEC1D06C72B9}</a:tableStyleId>
              </a:tblPr>
              <a:tblGrid>
                <a:gridCol w="2573097"/>
                <a:gridCol w="2379903"/>
              </a:tblGrid>
              <a:tr h="569981">
                <a:tc>
                  <a:txBody>
                    <a:bodyPr/>
                    <a:lstStyle/>
                    <a:p>
                      <a:pPr algn="ctr"/>
                      <a:r>
                        <a:rPr lang="en-US" dirty="0" smtClean="0"/>
                        <a:t>Finding</a:t>
                      </a:r>
                      <a:r>
                        <a:rPr lang="en-US" baseline="0" dirty="0" smtClean="0"/>
                        <a:t> Additional Funds</a:t>
                      </a:r>
                      <a:endParaRPr lang="en-US" dirty="0"/>
                    </a:p>
                  </a:txBody>
                  <a:tcPr anchor="ctr"/>
                </a:tc>
                <a:tc>
                  <a:txBody>
                    <a:bodyPr/>
                    <a:lstStyle/>
                    <a:p>
                      <a:pPr algn="ctr"/>
                      <a:r>
                        <a:rPr lang="en-US" dirty="0" smtClean="0"/>
                        <a:t>Staying Competitive</a:t>
                      </a:r>
                      <a:endParaRPr lang="en-US" dirty="0"/>
                    </a:p>
                  </a:txBody>
                  <a:tcPr anchor="ctr"/>
                </a:tc>
              </a:tr>
              <a:tr h="369794">
                <a:tc>
                  <a:txBody>
                    <a:bodyPr/>
                    <a:lstStyle/>
                    <a:p>
                      <a:pPr algn="ctr"/>
                      <a:r>
                        <a:rPr lang="en-US" sz="1600" dirty="0" smtClean="0"/>
                        <a:t>Phasing out of programs</a:t>
                      </a:r>
                      <a:endParaRPr lang="en-US" sz="1600" dirty="0"/>
                    </a:p>
                  </a:txBody>
                  <a:tcPr anchor="ctr"/>
                </a:tc>
                <a:tc>
                  <a:txBody>
                    <a:bodyPr/>
                    <a:lstStyle/>
                    <a:p>
                      <a:pPr algn="ctr"/>
                      <a:r>
                        <a:rPr lang="en-US" sz="1600" dirty="0" smtClean="0"/>
                        <a:t>Develop new programs</a:t>
                      </a:r>
                      <a:endParaRPr lang="en-US" sz="1600" dirty="0"/>
                    </a:p>
                  </a:txBody>
                  <a:tcPr anchor="ctr"/>
                </a:tc>
              </a:tr>
              <a:tr h="369794">
                <a:tc>
                  <a:txBody>
                    <a:bodyPr/>
                    <a:lstStyle/>
                    <a:p>
                      <a:pPr algn="ctr"/>
                      <a:r>
                        <a:rPr lang="en-US" sz="1600" dirty="0" smtClean="0"/>
                        <a:t>Employee</a:t>
                      </a:r>
                      <a:r>
                        <a:rPr lang="en-US" sz="1600" baseline="0" dirty="0" smtClean="0"/>
                        <a:t> attrition</a:t>
                      </a:r>
                      <a:endParaRPr lang="en-US" sz="1600" dirty="0"/>
                    </a:p>
                  </a:txBody>
                  <a:tcPr anchor="ctr"/>
                </a:tc>
                <a:tc>
                  <a:txBody>
                    <a:bodyPr/>
                    <a:lstStyle/>
                    <a:p>
                      <a:pPr algn="ctr"/>
                      <a:r>
                        <a:rPr lang="en-US" sz="1600" dirty="0" smtClean="0"/>
                        <a:t>Quality of teaching</a:t>
                      </a:r>
                      <a:endParaRPr lang="en-US" sz="1600" dirty="0"/>
                    </a:p>
                  </a:txBody>
                  <a:tcPr anchor="ctr"/>
                </a:tc>
              </a:tr>
              <a:tr h="402110">
                <a:tc>
                  <a:txBody>
                    <a:bodyPr/>
                    <a:lstStyle/>
                    <a:p>
                      <a:pPr algn="ctr"/>
                      <a:r>
                        <a:rPr lang="en-US" sz="1600" dirty="0" smtClean="0"/>
                        <a:t>Suspend salary</a:t>
                      </a:r>
                      <a:r>
                        <a:rPr lang="en-US" sz="1600" baseline="0" dirty="0" smtClean="0"/>
                        <a:t> </a:t>
                      </a:r>
                      <a:r>
                        <a:rPr lang="en-US" sz="1600" dirty="0" smtClean="0"/>
                        <a:t>increases</a:t>
                      </a:r>
                      <a:endParaRPr lang="en-US" sz="1600" dirty="0"/>
                    </a:p>
                  </a:txBody>
                  <a:tcPr anchor="ctr"/>
                </a:tc>
                <a:tc>
                  <a:txBody>
                    <a:bodyPr/>
                    <a:lstStyle/>
                    <a:p>
                      <a:pPr algn="ctr"/>
                      <a:r>
                        <a:rPr lang="en-US" sz="1600" dirty="0" smtClean="0"/>
                        <a:t>Updated facilities</a:t>
                      </a:r>
                      <a:endParaRPr lang="en-US" sz="1600" dirty="0"/>
                    </a:p>
                  </a:txBody>
                  <a:tcPr anchor="ctr"/>
                </a:tc>
              </a:tr>
              <a:tr h="389422">
                <a:tc>
                  <a:txBody>
                    <a:bodyPr/>
                    <a:lstStyle/>
                    <a:p>
                      <a:pPr algn="ctr"/>
                      <a:r>
                        <a:rPr lang="en-US" sz="1600" dirty="0" smtClean="0"/>
                        <a:t>Increase tuition/fees</a:t>
                      </a:r>
                      <a:endParaRPr lang="en-US" sz="1600" dirty="0"/>
                    </a:p>
                  </a:txBody>
                  <a:tcPr anchor="ctr"/>
                </a:tc>
                <a:tc>
                  <a:txBody>
                    <a:bodyPr/>
                    <a:lstStyle/>
                    <a:p>
                      <a:pPr algn="ctr"/>
                      <a:r>
                        <a:rPr lang="en-US" sz="1600" dirty="0" smtClean="0"/>
                        <a:t>Maintaining</a:t>
                      </a:r>
                      <a:r>
                        <a:rPr lang="en-US" sz="1600" baseline="0" dirty="0" smtClean="0"/>
                        <a:t> morale</a:t>
                      </a:r>
                      <a:endParaRPr lang="en-US" sz="1600" dirty="0"/>
                    </a:p>
                  </a:txBody>
                  <a:tcPr anchor="ct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399">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bg/>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0030" y="3505200"/>
            <a:ext cx="4953000" cy="3352801"/>
          </a:xfrm>
          <a:prstGeom prst="rect">
            <a:avLst/>
          </a:prstGeom>
          <a:noFill/>
        </p:spPr>
        <p:txBody>
          <a:bodyPr wrap="square" rtlCol="0">
            <a:normAutofit/>
          </a:bodyPr>
          <a:lstStyle/>
          <a:p>
            <a:pPr>
              <a:spcBef>
                <a:spcPts val="100"/>
              </a:spcBef>
            </a:pPr>
            <a:endParaRPr lang="en-US" sz="2000" dirty="0" smtClean="0">
              <a:solidFill>
                <a:prstClr val="white"/>
              </a:solidFill>
            </a:endParaRPr>
          </a:p>
        </p:txBody>
      </p:sp>
      <p:sp>
        <p:nvSpPr>
          <p:cNvPr id="5" name="TextBox 4"/>
          <p:cNvSpPr txBox="1"/>
          <p:nvPr/>
        </p:nvSpPr>
        <p:spPr>
          <a:xfrm>
            <a:off x="152400" y="120499"/>
            <a:ext cx="5486400" cy="6737501"/>
          </a:xfrm>
          <a:prstGeom prst="rect">
            <a:avLst/>
          </a:prstGeom>
          <a:noFill/>
        </p:spPr>
        <p:txBody>
          <a:bodyPr wrap="square" rtlCol="0" anchor="t">
            <a:normAutofit fontScale="92500" lnSpcReduction="10000"/>
          </a:bodyPr>
          <a:lstStyle/>
          <a:p>
            <a:r>
              <a:rPr lang="en-US" sz="3600" b="1" dirty="0" smtClean="0">
                <a:solidFill>
                  <a:srgbClr val="7BCF27"/>
                </a:solidFill>
              </a:rPr>
              <a:t>Potential Solutions:</a:t>
            </a:r>
          </a:p>
          <a:p>
            <a:r>
              <a:rPr lang="en-US" sz="3600" b="1" dirty="0" smtClean="0">
                <a:solidFill>
                  <a:srgbClr val="7BCF27"/>
                </a:solidFill>
              </a:rPr>
              <a:t>Collaboration at UNA</a:t>
            </a:r>
          </a:p>
          <a:p>
            <a:pPr marL="342900" indent="-342900">
              <a:buFont typeface="Arial" panose="020B0604020202020204" pitchFamily="34" charset="0"/>
              <a:buChar char="•"/>
            </a:pPr>
            <a:r>
              <a:rPr lang="en-US" sz="1900" b="1" dirty="0" smtClean="0">
                <a:solidFill>
                  <a:schemeClr val="bg1"/>
                </a:solidFill>
              </a:rPr>
              <a:t>University Success Center</a:t>
            </a:r>
          </a:p>
          <a:p>
            <a:pPr marL="800100" lvl="1" indent="-342900">
              <a:buFont typeface="Arial" panose="020B0604020202020204" pitchFamily="34" charset="0"/>
              <a:buChar char="•"/>
            </a:pPr>
            <a:r>
              <a:rPr lang="en-US" sz="1900" b="1" dirty="0" smtClean="0">
                <a:solidFill>
                  <a:schemeClr val="bg1"/>
                </a:solidFill>
              </a:rPr>
              <a:t>Academic Advising and Guidance</a:t>
            </a:r>
          </a:p>
          <a:p>
            <a:pPr marL="800100" lvl="1" indent="-342900">
              <a:buFont typeface="Arial" panose="020B0604020202020204" pitchFamily="34" charset="0"/>
              <a:buChar char="•"/>
            </a:pPr>
            <a:r>
              <a:rPr lang="en-US" sz="1900" b="1" dirty="0" smtClean="0">
                <a:solidFill>
                  <a:schemeClr val="bg1"/>
                </a:solidFill>
              </a:rPr>
              <a:t>Tutorials and small group instruction</a:t>
            </a:r>
          </a:p>
          <a:p>
            <a:pPr marL="1257300" lvl="2" indent="-342900">
              <a:buFont typeface="Arial" panose="020B0604020202020204" pitchFamily="34" charset="0"/>
              <a:buChar char="•"/>
            </a:pPr>
            <a:r>
              <a:rPr lang="en-US" sz="1900" b="1" dirty="0" smtClean="0">
                <a:solidFill>
                  <a:schemeClr val="bg1"/>
                </a:solidFill>
              </a:rPr>
              <a:t>Successful student workshops</a:t>
            </a:r>
          </a:p>
          <a:p>
            <a:pPr marL="1257300" lvl="2" indent="-342900">
              <a:buFont typeface="Arial" panose="020B0604020202020204" pitchFamily="34" charset="0"/>
              <a:buChar char="•"/>
            </a:pPr>
            <a:r>
              <a:rPr lang="en-US" sz="1900" b="1" dirty="0" smtClean="0">
                <a:solidFill>
                  <a:schemeClr val="bg1"/>
                </a:solidFill>
              </a:rPr>
              <a:t>Peer tutorials</a:t>
            </a:r>
          </a:p>
          <a:p>
            <a:pPr marL="1257300" lvl="2" indent="-342900">
              <a:buFont typeface="Arial" panose="020B0604020202020204" pitchFamily="34" charset="0"/>
              <a:buChar char="•"/>
            </a:pPr>
            <a:r>
              <a:rPr lang="en-US" sz="1900" b="1" dirty="0" smtClean="0">
                <a:solidFill>
                  <a:schemeClr val="bg1"/>
                </a:solidFill>
              </a:rPr>
              <a:t>Res Life FOCUS Center (tutors and consultants located in the residence halls)</a:t>
            </a:r>
          </a:p>
          <a:p>
            <a:pPr marL="800100" lvl="1" indent="-342900">
              <a:buFont typeface="Arial" panose="020B0604020202020204" pitchFamily="34" charset="0"/>
              <a:buChar char="•"/>
            </a:pPr>
            <a:r>
              <a:rPr lang="en-US" sz="1900" b="1" dirty="0" smtClean="0">
                <a:solidFill>
                  <a:schemeClr val="bg1"/>
                </a:solidFill>
              </a:rPr>
              <a:t>Learning Communities</a:t>
            </a:r>
          </a:p>
          <a:p>
            <a:pPr marL="800100" lvl="1" indent="-342900">
              <a:buFont typeface="Arial" panose="020B0604020202020204" pitchFamily="34" charset="0"/>
              <a:buChar char="•"/>
            </a:pPr>
            <a:r>
              <a:rPr lang="en-US" sz="1900" b="1" dirty="0" smtClean="0">
                <a:solidFill>
                  <a:schemeClr val="bg1"/>
                </a:solidFill>
              </a:rPr>
              <a:t>Educational Technology</a:t>
            </a:r>
          </a:p>
          <a:p>
            <a:pPr marL="1257300" lvl="2" indent="-342900">
              <a:buFont typeface="Arial" panose="020B0604020202020204" pitchFamily="34" charset="0"/>
              <a:buChar char="•"/>
            </a:pPr>
            <a:r>
              <a:rPr lang="en-US" sz="1900" b="1" dirty="0" smtClean="0">
                <a:solidFill>
                  <a:schemeClr val="bg1"/>
                </a:solidFill>
              </a:rPr>
              <a:t>100% “smart classrooms”</a:t>
            </a:r>
          </a:p>
          <a:p>
            <a:pPr marL="1257300" lvl="2" indent="-342900">
              <a:buFont typeface="Arial" panose="020B0604020202020204" pitchFamily="34" charset="0"/>
              <a:buChar char="•"/>
            </a:pPr>
            <a:r>
              <a:rPr lang="en-US" sz="1900" b="1" dirty="0" smtClean="0">
                <a:solidFill>
                  <a:schemeClr val="bg1"/>
                </a:solidFill>
              </a:rPr>
              <a:t>Blended instruction</a:t>
            </a:r>
          </a:p>
          <a:p>
            <a:pPr marL="1257300" lvl="2" indent="-342900">
              <a:buFont typeface="Arial" panose="020B0604020202020204" pitchFamily="34" charset="0"/>
              <a:buChar char="•"/>
            </a:pPr>
            <a:r>
              <a:rPr lang="en-US" sz="1900" b="1" dirty="0" smtClean="0">
                <a:solidFill>
                  <a:schemeClr val="bg1"/>
                </a:solidFill>
              </a:rPr>
              <a:t>Online only</a:t>
            </a:r>
          </a:p>
          <a:p>
            <a:pPr marL="800100" lvl="1" indent="-342900">
              <a:buFont typeface="Arial" panose="020B0604020202020204" pitchFamily="34" charset="0"/>
              <a:buChar char="•"/>
            </a:pPr>
            <a:r>
              <a:rPr lang="en-US" sz="1900" b="1" dirty="0" smtClean="0">
                <a:solidFill>
                  <a:schemeClr val="bg1"/>
                </a:solidFill>
              </a:rPr>
              <a:t>Center for Women’s Studies</a:t>
            </a:r>
          </a:p>
          <a:p>
            <a:pPr marL="800100" lvl="1" indent="-342900">
              <a:buFont typeface="Arial" panose="020B0604020202020204" pitchFamily="34" charset="0"/>
              <a:buChar char="•"/>
            </a:pPr>
            <a:r>
              <a:rPr lang="en-US" sz="1900" b="1" dirty="0" smtClean="0">
                <a:solidFill>
                  <a:schemeClr val="bg1"/>
                </a:solidFill>
              </a:rPr>
              <a:t>Undergraduate Research</a:t>
            </a:r>
          </a:p>
          <a:p>
            <a:pPr marL="1257300" lvl="2" indent="-342900">
              <a:buFont typeface="Arial" panose="020B0604020202020204" pitchFamily="34" charset="0"/>
              <a:buChar char="•"/>
            </a:pPr>
            <a:r>
              <a:rPr lang="en-US" sz="1900" b="1" dirty="0" smtClean="0">
                <a:solidFill>
                  <a:schemeClr val="bg1"/>
                </a:solidFill>
              </a:rPr>
              <a:t>QEP</a:t>
            </a:r>
          </a:p>
          <a:p>
            <a:pPr marL="1257300" lvl="2" indent="-342900">
              <a:buFont typeface="Arial" panose="020B0604020202020204" pitchFamily="34" charset="0"/>
              <a:buChar char="•"/>
            </a:pPr>
            <a:r>
              <a:rPr lang="en-US" sz="1900" b="1" dirty="0" smtClean="0">
                <a:solidFill>
                  <a:schemeClr val="bg1"/>
                </a:solidFill>
              </a:rPr>
              <a:t>Research Day</a:t>
            </a:r>
          </a:p>
          <a:p>
            <a:pPr marL="800100" lvl="1" indent="-342900">
              <a:buFont typeface="Arial" panose="020B0604020202020204" pitchFamily="34" charset="0"/>
              <a:buChar char="•"/>
            </a:pPr>
            <a:r>
              <a:rPr lang="en-US" sz="1900" b="1" dirty="0" smtClean="0">
                <a:solidFill>
                  <a:schemeClr val="bg1"/>
                </a:solidFill>
              </a:rPr>
              <a:t>Unique Living/Learning Environments</a:t>
            </a:r>
          </a:p>
          <a:p>
            <a:pPr marL="1257300" lvl="2" indent="-342900">
              <a:buFont typeface="Arial" panose="020B0604020202020204" pitchFamily="34" charset="0"/>
              <a:buChar char="•"/>
            </a:pPr>
            <a:r>
              <a:rPr lang="en-US" sz="1900" b="1" dirty="0" smtClean="0">
                <a:solidFill>
                  <a:schemeClr val="bg1"/>
                </a:solidFill>
              </a:rPr>
              <a:t>Healthy Living Halls</a:t>
            </a:r>
          </a:p>
          <a:p>
            <a:pPr marL="1257300" lvl="2" indent="-342900">
              <a:buFont typeface="Arial" panose="020B0604020202020204" pitchFamily="34" charset="0"/>
              <a:buChar char="•"/>
            </a:pPr>
            <a:r>
              <a:rPr lang="en-US" sz="1900" b="1" dirty="0" smtClean="0">
                <a:solidFill>
                  <a:schemeClr val="bg1"/>
                </a:solidFill>
              </a:rPr>
              <a:t>Honors Housing</a:t>
            </a:r>
          </a:p>
          <a:p>
            <a:pPr marL="1257300" lvl="2" indent="-342900">
              <a:buFont typeface="Arial" panose="020B0604020202020204" pitchFamily="34" charset="0"/>
              <a:buChar char="•"/>
            </a:pPr>
            <a:r>
              <a:rPr lang="en-US" sz="1900" b="1" dirty="0" smtClean="0">
                <a:solidFill>
                  <a:schemeClr val="bg1"/>
                </a:solidFill>
              </a:rPr>
              <a:t>All Women’s community</a:t>
            </a:r>
          </a:p>
          <a:p>
            <a:pPr marL="800100" lvl="1" indent="-342900">
              <a:buFont typeface="Arial" panose="020B0604020202020204" pitchFamily="34" charset="0"/>
              <a:buChar char="•"/>
            </a:pPr>
            <a:r>
              <a:rPr lang="en-US" sz="1900" b="1" dirty="0" smtClean="0">
                <a:solidFill>
                  <a:schemeClr val="bg1"/>
                </a:solidFill>
              </a:rPr>
              <a:t>Lifelong learning programs</a:t>
            </a:r>
          </a:p>
          <a:p>
            <a:pPr marL="1257300" lvl="2" indent="-342900">
              <a:buFont typeface="Arial" panose="020B0604020202020204" pitchFamily="34" charset="0"/>
              <a:buChar char="•"/>
            </a:pPr>
            <a:r>
              <a:rPr lang="en-US" sz="1900" b="1" dirty="0" smtClean="0">
                <a:solidFill>
                  <a:schemeClr val="bg1"/>
                </a:solidFill>
              </a:rPr>
              <a:t>Non-traditional student</a:t>
            </a:r>
          </a:p>
          <a:p>
            <a:pPr marL="285750" indent="-285750">
              <a:buFont typeface="Arial" panose="020B0604020202020204" pitchFamily="34" charset="0"/>
              <a:buChar char="•"/>
            </a:pPr>
            <a:endParaRPr lang="en-US" b="1" dirty="0" smtClean="0">
              <a:solidFill>
                <a:schemeClr val="bg1"/>
              </a:solidFill>
            </a:endParaRPr>
          </a:p>
          <a:p>
            <a:pPr marL="285750" indent="-285750">
              <a:buFont typeface="Arial" panose="020B0604020202020204" pitchFamily="34" charset="0"/>
              <a:buChar char="•"/>
            </a:pPr>
            <a:endParaRPr lang="en-US" sz="1400" b="1" dirty="0">
              <a:solidFill>
                <a:srgbClr val="7BCF27"/>
              </a:solidFill>
            </a:endParaRPr>
          </a:p>
        </p:txBody>
      </p:sp>
      <p:pic>
        <p:nvPicPr>
          <p:cNvPr id="12" name="Picture 11"/>
          <p:cNvPicPr>
            <a:picLocks noChangeAspect="1"/>
          </p:cNvPicPr>
          <p:nvPr/>
        </p:nvPicPr>
        <p:blipFill>
          <a:blip r:embed="rId4" cstate="print"/>
          <a:stretch>
            <a:fillRect/>
          </a:stretch>
        </p:blipFill>
        <p:spPr>
          <a:xfrm rot="198018">
            <a:off x="7834024" y="2845970"/>
            <a:ext cx="1031813" cy="2283364"/>
          </a:xfrm>
          <a:prstGeom prst="rect">
            <a:avLst/>
          </a:prstGeom>
        </p:spPr>
      </p:pic>
      <p:pic>
        <p:nvPicPr>
          <p:cNvPr id="16" name="Picture 15"/>
          <p:cNvPicPr>
            <a:picLocks noChangeAspect="1"/>
          </p:cNvPicPr>
          <p:nvPr/>
        </p:nvPicPr>
        <p:blipFill>
          <a:blip r:embed="rId5" cstate="print"/>
          <a:stretch>
            <a:fillRect/>
          </a:stretch>
        </p:blipFill>
        <p:spPr>
          <a:xfrm>
            <a:off x="7416882" y="267512"/>
            <a:ext cx="1584446" cy="2438400"/>
          </a:xfrm>
          <a:prstGeom prst="rect">
            <a:avLst/>
          </a:prstGeom>
        </p:spPr>
      </p:pic>
      <p:pic>
        <p:nvPicPr>
          <p:cNvPr id="17" name="Picture 16"/>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103231" y="3230790"/>
            <a:ext cx="2015479" cy="1341210"/>
          </a:xfrm>
          <a:prstGeom prst="rect">
            <a:avLst/>
          </a:prstGeom>
        </p:spPr>
      </p:pic>
      <p:pic>
        <p:nvPicPr>
          <p:cNvPr id="18" name="Picture 17"/>
          <p:cNvPicPr>
            <a:picLocks noChangeAspect="1"/>
          </p:cNvPicPr>
          <p:nvPr/>
        </p:nvPicPr>
        <p:blipFill>
          <a:blip r:embed="rId7" cstate="print"/>
          <a:stretch>
            <a:fillRect/>
          </a:stretch>
        </p:blipFill>
        <p:spPr>
          <a:xfrm>
            <a:off x="6110596" y="356541"/>
            <a:ext cx="828109" cy="2133600"/>
          </a:xfrm>
          <a:prstGeom prst="rect">
            <a:avLst/>
          </a:prstGeom>
        </p:spPr>
      </p:pic>
      <p:sp>
        <p:nvSpPr>
          <p:cNvPr id="19" name="Left-Right Arrow 18"/>
          <p:cNvSpPr/>
          <p:nvPr/>
        </p:nvSpPr>
        <p:spPr>
          <a:xfrm rot="5400000">
            <a:off x="6208854" y="2544283"/>
            <a:ext cx="685800"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Left-Right Arrow 19"/>
          <p:cNvSpPr/>
          <p:nvPr/>
        </p:nvSpPr>
        <p:spPr>
          <a:xfrm rot="10800000">
            <a:off x="7298752" y="3868422"/>
            <a:ext cx="685800"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1" name="Left-Right Arrow 20"/>
          <p:cNvSpPr/>
          <p:nvPr/>
        </p:nvSpPr>
        <p:spPr>
          <a:xfrm rot="7846803">
            <a:off x="7097263" y="2788412"/>
            <a:ext cx="819804"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2" name="Oval 21"/>
          <p:cNvSpPr/>
          <p:nvPr/>
        </p:nvSpPr>
        <p:spPr>
          <a:xfrm>
            <a:off x="6462818" y="2490141"/>
            <a:ext cx="182880" cy="18288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nvSpPr>
        <p:spPr>
          <a:xfrm>
            <a:off x="6488050" y="3994685"/>
            <a:ext cx="182880" cy="182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6488050" y="3993389"/>
            <a:ext cx="182880" cy="18288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nvSpPr>
        <p:spPr>
          <a:xfrm>
            <a:off x="7729263" y="3990307"/>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nvSpPr>
        <p:spPr>
          <a:xfrm>
            <a:off x="6485609" y="3995654"/>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6483258" y="3993797"/>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6040708" y="82846"/>
            <a:ext cx="967884" cy="369332"/>
          </a:xfrm>
          <a:prstGeom prst="rect">
            <a:avLst/>
          </a:prstGeom>
          <a:noFill/>
        </p:spPr>
        <p:txBody>
          <a:bodyPr wrap="square" rtlCol="0">
            <a:spAutoFit/>
          </a:bodyPr>
          <a:lstStyle/>
          <a:p>
            <a:r>
              <a:rPr lang="en-US" dirty="0" smtClean="0"/>
              <a:t>Faculty</a:t>
            </a:r>
            <a:endParaRPr lang="en-US" dirty="0"/>
          </a:p>
        </p:txBody>
      </p:sp>
      <p:sp>
        <p:nvSpPr>
          <p:cNvPr id="4" name="TextBox 3"/>
          <p:cNvSpPr txBox="1"/>
          <p:nvPr/>
        </p:nvSpPr>
        <p:spPr>
          <a:xfrm>
            <a:off x="7298751" y="42572"/>
            <a:ext cx="1631958" cy="369332"/>
          </a:xfrm>
          <a:prstGeom prst="rect">
            <a:avLst/>
          </a:prstGeom>
          <a:noFill/>
        </p:spPr>
        <p:txBody>
          <a:bodyPr wrap="square" rtlCol="0">
            <a:spAutoFit/>
          </a:bodyPr>
          <a:lstStyle/>
          <a:p>
            <a:r>
              <a:rPr lang="en-US" dirty="0" smtClean="0"/>
              <a:t>Administrators</a:t>
            </a:r>
            <a:endParaRPr lang="en-US" dirty="0"/>
          </a:p>
        </p:txBody>
      </p:sp>
      <p:sp>
        <p:nvSpPr>
          <p:cNvPr id="6" name="TextBox 5"/>
          <p:cNvSpPr txBox="1"/>
          <p:nvPr/>
        </p:nvSpPr>
        <p:spPr>
          <a:xfrm>
            <a:off x="7820703" y="5029200"/>
            <a:ext cx="927057" cy="369332"/>
          </a:xfrm>
          <a:prstGeom prst="rect">
            <a:avLst/>
          </a:prstGeom>
          <a:noFill/>
        </p:spPr>
        <p:txBody>
          <a:bodyPr wrap="square" rtlCol="0">
            <a:spAutoFit/>
          </a:bodyPr>
          <a:lstStyle/>
          <a:p>
            <a:r>
              <a:rPr lang="en-US" dirty="0" smtClean="0"/>
              <a:t>Staff</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par>
                                <p:cTn id="8" presetID="10" presetClass="entr" presetSubtype="0" fill="hold" nodeType="withEffect">
                                  <p:stCondLst>
                                    <p:cond delay="50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750"/>
                                        <p:tgtEl>
                                          <p:spTgt spid="16"/>
                                        </p:tgtEl>
                                      </p:cBhvr>
                                    </p:animEffect>
                                  </p:childTnLst>
                                </p:cTn>
                              </p:par>
                              <p:par>
                                <p:cTn id="11" presetID="10" presetClass="entr" presetSubtype="0" fill="hold" nodeType="withEffect">
                                  <p:stCondLst>
                                    <p:cond delay="50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750"/>
                                        <p:tgtEl>
                                          <p:spTgt spid="12"/>
                                        </p:tgtEl>
                                      </p:cBhvr>
                                    </p:animEffect>
                                  </p:childTnLst>
                                </p:cTn>
                              </p:par>
                            </p:childTnLst>
                          </p:cTn>
                        </p:par>
                        <p:par>
                          <p:cTn id="14" fill="hold">
                            <p:stCondLst>
                              <p:cond delay="1500"/>
                            </p:stCondLst>
                            <p:childTnLst>
                              <p:par>
                                <p:cTn id="15" presetID="26" presetClass="emph" presetSubtype="0" fill="hold" nodeType="afterEffect">
                                  <p:stCondLst>
                                    <p:cond delay="0"/>
                                  </p:stCondLst>
                                  <p:childTnLst>
                                    <p:animEffect transition="out" filter="fade">
                                      <p:cBhvr>
                                        <p:cTn id="16" dur="750" tmFilter="0, 0; .2, .5; .8, .5; 1, 0"/>
                                        <p:tgtEl>
                                          <p:spTgt spid="17"/>
                                        </p:tgtEl>
                                      </p:cBhvr>
                                    </p:animEffect>
                                    <p:animScale>
                                      <p:cBhvr>
                                        <p:cTn id="17" dur="375" autoRev="1" fill="hold"/>
                                        <p:tgtEl>
                                          <p:spTgt spid="17"/>
                                        </p:tgtEl>
                                      </p:cBhvr>
                                      <p:by x="105000" y="105000"/>
                                    </p:animScale>
                                  </p:childTnLst>
                                </p:cTn>
                              </p:par>
                              <p:par>
                                <p:cTn id="18" presetID="16" presetClass="entr" presetSubtype="37" fill="hold" grpId="0"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barn(outVertical)">
                                      <p:cBhvr>
                                        <p:cTn id="20" dur="500"/>
                                        <p:tgtEl>
                                          <p:spTgt spid="20"/>
                                        </p:tgtEl>
                                      </p:cBhvr>
                                    </p:animEffect>
                                  </p:childTnLst>
                                </p:cTn>
                              </p:par>
                              <p:par>
                                <p:cTn id="21" presetID="16" presetClass="entr" presetSubtype="42"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barn(outHorizontal)">
                                      <p:cBhvr>
                                        <p:cTn id="23" dur="500"/>
                                        <p:tgtEl>
                                          <p:spTgt spid="19"/>
                                        </p:tgtEl>
                                      </p:cBhvr>
                                    </p:animEffect>
                                  </p:childTnLst>
                                </p:cTn>
                              </p:par>
                              <p:par>
                                <p:cTn id="24" presetID="16" presetClass="entr" presetSubtype="37" fill="hold" grpId="0"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arn(outVertical)">
                                      <p:cBhvr>
                                        <p:cTn id="26" dur="500"/>
                                        <p:tgtEl>
                                          <p:spTgt spid="21"/>
                                        </p:tgtEl>
                                      </p:cBhvr>
                                    </p:animEffect>
                                  </p:childTnLst>
                                </p:cTn>
                              </p:par>
                            </p:childTnLst>
                          </p:cTn>
                        </p:par>
                        <p:par>
                          <p:cTn id="27" fill="hold">
                            <p:stCondLst>
                              <p:cond delay="2250"/>
                            </p:stCondLst>
                            <p:childTnLst>
                              <p:par>
                                <p:cTn id="28" presetID="10" presetClass="entr" presetSubtype="0" fill="hold" grpId="1" nodeType="after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childTnLst>
                          </p:cTn>
                        </p:par>
                        <p:par>
                          <p:cTn id="31" fill="hold">
                            <p:stCondLst>
                              <p:cond delay="2750"/>
                            </p:stCondLst>
                            <p:childTnLst>
                              <p:par>
                                <p:cTn id="32" presetID="42" presetClass="path" presetSubtype="0" accel="50000" decel="50000" fill="hold" grpId="0" nodeType="afterEffect">
                                  <p:stCondLst>
                                    <p:cond delay="0"/>
                                  </p:stCondLst>
                                  <p:childTnLst>
                                    <p:animMotion origin="layout" path="M 0.00017 0.00023 L 0.00278 0.22037 " pathEditMode="relative" rAng="0" ptsTypes="AA">
                                      <p:cBhvr>
                                        <p:cTn id="33" dur="1500" fill="hold"/>
                                        <p:tgtEl>
                                          <p:spTgt spid="22"/>
                                        </p:tgtEl>
                                        <p:attrNameLst>
                                          <p:attrName>ppt_x</p:attrName>
                                          <p:attrName>ppt_y</p:attrName>
                                        </p:attrNameLst>
                                      </p:cBhvr>
                                      <p:rCtr x="1" y="110"/>
                                    </p:animMotion>
                                  </p:childTnLst>
                                  <p:subTnLst>
                                    <p:set>
                                      <p:cBhvr override="childStyle">
                                        <p:cTn dur="1" fill="hold" display="0" masterRel="sameClick" afterEffect="1">
                                          <p:stCondLst>
                                            <p:cond evt="end" delay="0">
                                              <p:tn val="32"/>
                                            </p:cond>
                                          </p:stCondLst>
                                        </p:cTn>
                                        <p:tgtEl>
                                          <p:spTgt spid="22"/>
                                        </p:tgtEl>
                                        <p:attrNameLst>
                                          <p:attrName>style.visibility</p:attrName>
                                        </p:attrNameLst>
                                      </p:cBhvr>
                                      <p:to>
                                        <p:strVal val="hidden"/>
                                      </p:to>
                                    </p:set>
                                  </p:subTnLst>
                                </p:cTn>
                              </p:par>
                            </p:childTnLst>
                          </p:cTn>
                        </p:par>
                        <p:par>
                          <p:cTn id="34" fill="hold">
                            <p:stCondLst>
                              <p:cond delay="4250"/>
                            </p:stCondLst>
                            <p:childTnLst>
                              <p:par>
                                <p:cTn id="35" presetID="10" presetClass="exit" presetSubtype="0" fill="hold" grpId="2" nodeType="afterEffect">
                                  <p:stCondLst>
                                    <p:cond delay="0"/>
                                  </p:stCondLst>
                                  <p:childTnLst>
                                    <p:animEffect transition="out" filter="fade">
                                      <p:cBhvr>
                                        <p:cTn id="36" dur="500"/>
                                        <p:tgtEl>
                                          <p:spTgt spid="22"/>
                                        </p:tgtEl>
                                      </p:cBhvr>
                                    </p:animEffect>
                                    <p:set>
                                      <p:cBhvr>
                                        <p:cTn id="37" dur="1" fill="hold">
                                          <p:stCondLst>
                                            <p:cond delay="499"/>
                                          </p:stCondLst>
                                        </p:cTn>
                                        <p:tgtEl>
                                          <p:spTgt spid="22"/>
                                        </p:tgtEl>
                                        <p:attrNameLst>
                                          <p:attrName>style.visibility</p:attrName>
                                        </p:attrNameLst>
                                      </p:cBhvr>
                                      <p:to>
                                        <p:strVal val="hidden"/>
                                      </p:to>
                                    </p:set>
                                  </p:childTnLst>
                                </p:cTn>
                              </p:par>
                              <p:par>
                                <p:cTn id="38" presetID="1" presetClass="entr" presetSubtype="0" fill="hold" grpId="1" nodeType="withEffect">
                                  <p:stCondLst>
                                    <p:cond delay="0"/>
                                  </p:stCondLst>
                                  <p:childTnLst>
                                    <p:set>
                                      <p:cBhvr>
                                        <p:cTn id="39" dur="1" fill="hold">
                                          <p:stCondLst>
                                            <p:cond delay="0"/>
                                          </p:stCondLst>
                                        </p:cTn>
                                        <p:tgtEl>
                                          <p:spTgt spid="24"/>
                                        </p:tgtEl>
                                        <p:attrNameLst>
                                          <p:attrName>style.visibility</p:attrName>
                                        </p:attrNameLst>
                                      </p:cBhvr>
                                      <p:to>
                                        <p:strVal val="visible"/>
                                      </p:to>
                                    </p:set>
                                  </p:childTnLst>
                                </p:cTn>
                              </p:par>
                              <p:par>
                                <p:cTn id="40" presetID="1" presetClass="entr" presetSubtype="0" fill="hold" grpId="1" nodeType="withEffect">
                                  <p:stCondLst>
                                    <p:cond delay="0"/>
                                  </p:stCondLst>
                                  <p:childTnLst>
                                    <p:set>
                                      <p:cBhvr>
                                        <p:cTn id="41" dur="1" fill="hold">
                                          <p:stCondLst>
                                            <p:cond delay="0"/>
                                          </p:stCondLst>
                                        </p:cTn>
                                        <p:tgtEl>
                                          <p:spTgt spid="23"/>
                                        </p:tgtEl>
                                        <p:attrNameLst>
                                          <p:attrName>style.visibility</p:attrName>
                                        </p:attrNameLst>
                                      </p:cBhvr>
                                      <p:to>
                                        <p:strVal val="visible"/>
                                      </p:to>
                                    </p:set>
                                  </p:childTnLst>
                                </p:cTn>
                              </p:par>
                              <p:par>
                                <p:cTn id="42" presetID="42" presetClass="path" presetSubtype="0" accel="50000" decel="50000" fill="hold" grpId="0" nodeType="withEffect">
                                  <p:stCondLst>
                                    <p:cond delay="0"/>
                                  </p:stCondLst>
                                  <p:childTnLst>
                                    <p:animMotion origin="layout" path="M 3.33333E-6 -1.11111E-6 L 0.13889 -1.11111E-6 " pathEditMode="relative" rAng="0" ptsTypes="AA">
                                      <p:cBhvr>
                                        <p:cTn id="43" dur="1500" fill="hold"/>
                                        <p:tgtEl>
                                          <p:spTgt spid="24"/>
                                        </p:tgtEl>
                                        <p:attrNameLst>
                                          <p:attrName>ppt_x</p:attrName>
                                          <p:attrName>ppt_y</p:attrName>
                                        </p:attrNameLst>
                                      </p:cBhvr>
                                      <p:rCtr x="69" y="0"/>
                                    </p:animMotion>
                                  </p:childTnLst>
                                </p:cTn>
                              </p:par>
                              <p:par>
                                <p:cTn id="44" presetID="42" presetClass="path" presetSubtype="0" accel="50000" decel="50000" fill="hold" grpId="0" nodeType="withEffect">
                                  <p:stCondLst>
                                    <p:cond delay="0"/>
                                  </p:stCondLst>
                                  <p:childTnLst>
                                    <p:animMotion origin="layout" path="M 3.33333E-6 -1.11111E-6 L 0.11788 -0.18403 " pathEditMode="relative" rAng="0" ptsTypes="AA">
                                      <p:cBhvr>
                                        <p:cTn id="45" dur="1500" fill="hold"/>
                                        <p:tgtEl>
                                          <p:spTgt spid="23"/>
                                        </p:tgtEl>
                                        <p:attrNameLst>
                                          <p:attrName>ppt_x</p:attrName>
                                          <p:attrName>ppt_y</p:attrName>
                                        </p:attrNameLst>
                                      </p:cBhvr>
                                      <p:rCtr x="59" y="-92"/>
                                    </p:animMotion>
                                  </p:childTnLst>
                                </p:cTn>
                              </p:par>
                            </p:childTnLst>
                          </p:cTn>
                        </p:par>
                        <p:par>
                          <p:cTn id="46" fill="hold">
                            <p:stCondLst>
                              <p:cond delay="5750"/>
                            </p:stCondLst>
                            <p:childTnLst>
                              <p:par>
                                <p:cTn id="47" presetID="10" presetClass="exit" presetSubtype="0" fill="hold" grpId="2" nodeType="afterEffect">
                                  <p:stCondLst>
                                    <p:cond delay="0"/>
                                  </p:stCondLst>
                                  <p:childTnLst>
                                    <p:animEffect transition="out" filter="fade">
                                      <p:cBhvr>
                                        <p:cTn id="48" dur="250"/>
                                        <p:tgtEl>
                                          <p:spTgt spid="24"/>
                                        </p:tgtEl>
                                      </p:cBhvr>
                                    </p:animEffect>
                                    <p:set>
                                      <p:cBhvr>
                                        <p:cTn id="49" dur="1" fill="hold">
                                          <p:stCondLst>
                                            <p:cond delay="249"/>
                                          </p:stCondLst>
                                        </p:cTn>
                                        <p:tgtEl>
                                          <p:spTgt spid="24"/>
                                        </p:tgtEl>
                                        <p:attrNameLst>
                                          <p:attrName>style.visibility</p:attrName>
                                        </p:attrNameLst>
                                      </p:cBhvr>
                                      <p:to>
                                        <p:strVal val="hidden"/>
                                      </p:to>
                                    </p:set>
                                  </p:childTnLst>
                                </p:cTn>
                              </p:par>
                              <p:par>
                                <p:cTn id="50" presetID="10" presetClass="exit" presetSubtype="0" fill="hold" grpId="2" nodeType="withEffect">
                                  <p:stCondLst>
                                    <p:cond delay="0"/>
                                  </p:stCondLst>
                                  <p:childTnLst>
                                    <p:animEffect transition="out" filter="fade">
                                      <p:cBhvr>
                                        <p:cTn id="51" dur="500"/>
                                        <p:tgtEl>
                                          <p:spTgt spid="23"/>
                                        </p:tgtEl>
                                      </p:cBhvr>
                                    </p:animEffect>
                                    <p:set>
                                      <p:cBhvr>
                                        <p:cTn id="52" dur="1" fill="hold">
                                          <p:stCondLst>
                                            <p:cond delay="499"/>
                                          </p:stCondLst>
                                        </p:cTn>
                                        <p:tgtEl>
                                          <p:spTgt spid="23"/>
                                        </p:tgtEl>
                                        <p:attrNameLst>
                                          <p:attrName>style.visibility</p:attrName>
                                        </p:attrNameLst>
                                      </p:cBhvr>
                                      <p:to>
                                        <p:strVal val="hidden"/>
                                      </p:to>
                                    </p:set>
                                  </p:childTnLst>
                                </p:cTn>
                              </p:par>
                              <p:par>
                                <p:cTn id="53" presetID="10"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250"/>
                                        <p:tgtEl>
                                          <p:spTgt spid="25"/>
                                        </p:tgtEl>
                                      </p:cBhvr>
                                    </p:animEffect>
                                  </p:childTnLst>
                                </p:cTn>
                              </p:par>
                            </p:childTnLst>
                          </p:cTn>
                        </p:par>
                        <p:par>
                          <p:cTn id="56" fill="hold">
                            <p:stCondLst>
                              <p:cond delay="6250"/>
                            </p:stCondLst>
                            <p:childTnLst>
                              <p:par>
                                <p:cTn id="57" presetID="42" presetClass="path" presetSubtype="0" accel="50000" decel="50000" fill="hold" grpId="1" nodeType="afterEffect">
                                  <p:stCondLst>
                                    <p:cond delay="0"/>
                                  </p:stCondLst>
                                  <p:childTnLst>
                                    <p:animMotion origin="layout" path="M 3.61111E-6 1.82786E-6 L -0.13664 0.00046 " pathEditMode="relative" rAng="0" ptsTypes="AA">
                                      <p:cBhvr>
                                        <p:cTn id="58" dur="1500" fill="hold"/>
                                        <p:tgtEl>
                                          <p:spTgt spid="25"/>
                                        </p:tgtEl>
                                        <p:attrNameLst>
                                          <p:attrName>ppt_x</p:attrName>
                                          <p:attrName>ppt_y</p:attrName>
                                        </p:attrNameLst>
                                      </p:cBhvr>
                                      <p:rCtr x="-68" y="0"/>
                                    </p:animMotion>
                                  </p:childTnLst>
                                  <p:subTnLst>
                                    <p:set>
                                      <p:cBhvr override="childStyle">
                                        <p:cTn dur="1" fill="hold" display="0" masterRel="sameClick" afterEffect="1">
                                          <p:stCondLst>
                                            <p:cond evt="end" delay="0">
                                              <p:tn val="57"/>
                                            </p:cond>
                                          </p:stCondLst>
                                        </p:cTn>
                                        <p:tgtEl>
                                          <p:spTgt spid="25"/>
                                        </p:tgtEl>
                                        <p:attrNameLst>
                                          <p:attrName>style.visibility</p:attrName>
                                        </p:attrNameLst>
                                      </p:cBhvr>
                                      <p:to>
                                        <p:strVal val="hidden"/>
                                      </p:to>
                                    </p:set>
                                  </p:subTnLst>
                                </p:cTn>
                              </p:par>
                            </p:childTnLst>
                          </p:cTn>
                        </p:par>
                        <p:par>
                          <p:cTn id="59" fill="hold">
                            <p:stCondLst>
                              <p:cond delay="7750"/>
                            </p:stCondLst>
                            <p:childTnLst>
                              <p:par>
                                <p:cTn id="60" presetID="10" presetClass="exit" presetSubtype="0" fill="hold" grpId="2" nodeType="afterEffect">
                                  <p:stCondLst>
                                    <p:cond delay="0"/>
                                  </p:stCondLst>
                                  <p:childTnLst>
                                    <p:animEffect transition="out" filter="fade">
                                      <p:cBhvr>
                                        <p:cTn id="61" dur="500"/>
                                        <p:tgtEl>
                                          <p:spTgt spid="25"/>
                                        </p:tgtEl>
                                      </p:cBhvr>
                                    </p:animEffect>
                                    <p:set>
                                      <p:cBhvr>
                                        <p:cTn id="62" dur="1" fill="hold">
                                          <p:stCondLst>
                                            <p:cond delay="499"/>
                                          </p:stCondLst>
                                        </p:cTn>
                                        <p:tgtEl>
                                          <p:spTgt spid="25"/>
                                        </p:tgtEl>
                                        <p:attrNameLst>
                                          <p:attrName>style.visibility</p:attrName>
                                        </p:attrNameLst>
                                      </p:cBhvr>
                                      <p:to>
                                        <p:strVal val="hidden"/>
                                      </p:to>
                                    </p:set>
                                  </p:childTnLst>
                                </p:cTn>
                              </p:par>
                              <p:par>
                                <p:cTn id="63" presetID="1" presetClass="entr" presetSubtype="0" fill="hold" grpId="1" nodeType="withEffect">
                                  <p:stCondLst>
                                    <p:cond delay="0"/>
                                  </p:stCondLst>
                                  <p:childTnLst>
                                    <p:set>
                                      <p:cBhvr>
                                        <p:cTn id="64" dur="1" fill="hold">
                                          <p:stCondLst>
                                            <p:cond delay="0"/>
                                          </p:stCondLst>
                                        </p:cTn>
                                        <p:tgtEl>
                                          <p:spTgt spid="26"/>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par>
                                <p:cTn id="67" presetID="42" presetClass="path" presetSubtype="0" accel="50000" decel="50000" fill="hold" grpId="0" nodeType="withEffect">
                                  <p:stCondLst>
                                    <p:cond delay="0"/>
                                  </p:stCondLst>
                                  <p:childTnLst>
                                    <p:animMotion origin="layout" path="M 0.00035 0.00093 L -0.00261 -0.21911 " pathEditMode="relative" rAng="0" ptsTypes="AA">
                                      <p:cBhvr>
                                        <p:cTn id="68" dur="1500" fill="hold"/>
                                        <p:tgtEl>
                                          <p:spTgt spid="26"/>
                                        </p:tgtEl>
                                        <p:attrNameLst>
                                          <p:attrName>ppt_x</p:attrName>
                                          <p:attrName>ppt_y</p:attrName>
                                        </p:attrNameLst>
                                      </p:cBhvr>
                                      <p:rCtr x="-2" y="-110"/>
                                    </p:animMotion>
                                  </p:childTnLst>
                                </p:cTn>
                              </p:par>
                              <p:par>
                                <p:cTn id="69" presetID="42" presetClass="path" presetSubtype="0" accel="50000" decel="50000" fill="hold" grpId="0" nodeType="withEffect">
                                  <p:stCondLst>
                                    <p:cond delay="0"/>
                                  </p:stCondLst>
                                  <p:childTnLst>
                                    <p:animMotion origin="layout" path="M 0.00139 0.00046 L 0.11458 -0.18079 " pathEditMode="relative" rAng="0" ptsTypes="AA">
                                      <p:cBhvr>
                                        <p:cTn id="70" dur="1500" fill="hold"/>
                                        <p:tgtEl>
                                          <p:spTgt spid="27"/>
                                        </p:tgtEl>
                                        <p:attrNameLst>
                                          <p:attrName>ppt_x</p:attrName>
                                          <p:attrName>ppt_y</p:attrName>
                                        </p:attrNameLst>
                                      </p:cBhvr>
                                      <p:rCtr x="57" y="-91"/>
                                    </p:animMotion>
                                  </p:childTnLst>
                                </p:cTn>
                              </p:par>
                            </p:childTnLst>
                          </p:cTn>
                        </p:par>
                        <p:par>
                          <p:cTn id="71" fill="hold">
                            <p:stCondLst>
                              <p:cond delay="9250"/>
                            </p:stCondLst>
                            <p:childTnLst>
                              <p:par>
                                <p:cTn id="72" presetID="10" presetClass="exit" presetSubtype="0" fill="hold" grpId="2" nodeType="afterEffect">
                                  <p:stCondLst>
                                    <p:cond delay="0"/>
                                  </p:stCondLst>
                                  <p:childTnLst>
                                    <p:animEffect transition="out" filter="fade">
                                      <p:cBhvr>
                                        <p:cTn id="73" dur="500"/>
                                        <p:tgtEl>
                                          <p:spTgt spid="27"/>
                                        </p:tgtEl>
                                      </p:cBhvr>
                                    </p:animEffect>
                                    <p:set>
                                      <p:cBhvr>
                                        <p:cTn id="74" dur="1" fill="hold">
                                          <p:stCondLst>
                                            <p:cond delay="499"/>
                                          </p:stCondLst>
                                        </p:cTn>
                                        <p:tgtEl>
                                          <p:spTgt spid="27"/>
                                        </p:tgtEl>
                                        <p:attrNameLst>
                                          <p:attrName>style.visibility</p:attrName>
                                        </p:attrNameLst>
                                      </p:cBhvr>
                                      <p:to>
                                        <p:strVal val="hidden"/>
                                      </p:to>
                                    </p:set>
                                  </p:childTnLst>
                                </p:cTn>
                              </p:par>
                              <p:par>
                                <p:cTn id="75" presetID="10" presetClass="exit" presetSubtype="0" fill="hold" grpId="2" nodeType="withEffect">
                                  <p:stCondLst>
                                    <p:cond delay="0"/>
                                  </p:stCondLst>
                                  <p:childTnLst>
                                    <p:animEffect transition="out" filter="fade">
                                      <p:cBhvr>
                                        <p:cTn id="76" dur="500"/>
                                        <p:tgtEl>
                                          <p:spTgt spid="26"/>
                                        </p:tgtEl>
                                      </p:cBhvr>
                                    </p:animEffect>
                                    <p:set>
                                      <p:cBhvr>
                                        <p:cTn id="77"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P spid="22" grpId="1" animBg="1"/>
      <p:bldP spid="22" grpId="2" animBg="1"/>
      <p:bldP spid="23" grpId="0" animBg="1"/>
      <p:bldP spid="23" grpId="1" animBg="1"/>
      <p:bldP spid="23" grpId="2" animBg="1"/>
      <p:bldP spid="24" grpId="0" animBg="1"/>
      <p:bldP spid="24" grpId="1" animBg="1"/>
      <p:bldP spid="24" grpId="2" animBg="1"/>
      <p:bldP spid="25" grpId="0" animBg="1"/>
      <p:bldP spid="25" grpId="1" animBg="1"/>
      <p:bldP spid="25" grpId="2" animBg="1"/>
      <p:bldP spid="26" grpId="0" animBg="1"/>
      <p:bldP spid="26" grpId="1" animBg="1"/>
      <p:bldP spid="26" grpId="2" animBg="1"/>
      <p:bldP spid="27" grpId="0" animBg="1"/>
      <p:bldP spid="27" grpId="1" animBg="1"/>
      <p:bldP spid="27" grpId="2"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6324600" cy="414338"/>
          </a:xfrm>
        </p:spPr>
        <p:txBody>
          <a:bodyPr anchor="t">
            <a:noAutofit/>
          </a:bodyPr>
          <a:lstStyle/>
          <a:p>
            <a:pPr lvl="0">
              <a:spcBef>
                <a:spcPts val="0"/>
              </a:spcBef>
            </a:pPr>
            <a:r>
              <a:rPr lang="en-US" b="1" dirty="0" smtClean="0">
                <a:solidFill>
                  <a:schemeClr val="bg1"/>
                </a:solidFill>
                <a:ea typeface="+mn-ea"/>
                <a:cs typeface="+mn-cs"/>
              </a:rPr>
              <a:t>Graduation Rate Peer Comparison 2011</a:t>
            </a:r>
            <a:br>
              <a:rPr lang="en-US" b="1" dirty="0" smtClean="0">
                <a:solidFill>
                  <a:schemeClr val="bg1"/>
                </a:solidFill>
                <a:ea typeface="+mn-ea"/>
                <a:cs typeface="+mn-cs"/>
              </a:rPr>
            </a:br>
            <a:endParaRPr lang="en-US"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317812679"/>
              </p:ext>
            </p:extLst>
          </p:nvPr>
        </p:nvGraphicFramePr>
        <p:xfrm>
          <a:off x="457200" y="762000"/>
          <a:ext cx="8001000" cy="5181603"/>
        </p:xfrm>
        <a:graphic>
          <a:graphicData uri="http://schemas.openxmlformats.org/drawingml/2006/table">
            <a:tbl>
              <a:tblPr firstRow="1" firstCol="1" bandRow="1">
                <a:tableStyleId>{793D81CF-94F2-401A-BA57-92F5A7B2D0C5}</a:tableStyleId>
              </a:tblPr>
              <a:tblGrid>
                <a:gridCol w="4849934"/>
                <a:gridCol w="1621464"/>
                <a:gridCol w="1529602"/>
              </a:tblGrid>
              <a:tr h="357352">
                <a:tc>
                  <a:txBody>
                    <a:bodyPr/>
                    <a:lstStyle/>
                    <a:p>
                      <a:pPr algn="ctr"/>
                      <a:r>
                        <a:rPr lang="en-GB" sz="1800" b="1" dirty="0">
                          <a:effectLst/>
                        </a:rPr>
                        <a:t>Institution Name</a:t>
                      </a:r>
                      <a:endParaRPr lang="en-US" sz="1800" b="1" dirty="0">
                        <a:effectLst/>
                        <a:latin typeface="Cambria"/>
                      </a:endParaRPr>
                    </a:p>
                  </a:txBody>
                  <a:tcPr marL="68580" marR="68580" marT="0" marB="0" anchor="ctr">
                    <a:lnB w="12700" cap="flat" cmpd="sng" algn="ctr">
                      <a:solidFill>
                        <a:schemeClr val="tx1"/>
                      </a:solidFill>
                      <a:prstDash val="solid"/>
                      <a:round/>
                      <a:headEnd type="none" w="med" len="med"/>
                      <a:tailEnd type="none" w="med" len="med"/>
                    </a:lnB>
                  </a:tcPr>
                </a:tc>
                <a:tc gridSpan="2">
                  <a:txBody>
                    <a:bodyPr/>
                    <a:lstStyle/>
                    <a:p>
                      <a:pPr algn="ctr"/>
                      <a:r>
                        <a:rPr lang="en-GB" sz="1800" b="1" dirty="0">
                          <a:effectLst/>
                        </a:rPr>
                        <a:t>2005 Cohort</a:t>
                      </a:r>
                      <a:r>
                        <a:rPr lang="en-GB" sz="1800" b="1" dirty="0" smtClean="0">
                          <a:effectLst/>
                        </a:rPr>
                        <a:t>*</a:t>
                      </a:r>
                      <a:endParaRPr lang="en-US" sz="1800" b="1" dirty="0">
                        <a:effectLst/>
                        <a:latin typeface="Cambria"/>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r>
              <a:tr h="893379">
                <a:tc>
                  <a:txBody>
                    <a:bodyPr/>
                    <a:lstStyle/>
                    <a:p>
                      <a:pPr algn="ctr"/>
                      <a:r>
                        <a:rPr lang="en-GB" sz="1800" b="1" dirty="0">
                          <a:effectLst/>
                        </a:rPr>
                        <a:t>Official Peers</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b="1" dirty="0">
                          <a:effectLst/>
                        </a:rPr>
                        <a:t>4-Year Grad Rate</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b="1" dirty="0">
                          <a:effectLst/>
                        </a:rPr>
                        <a:t>6-Year Grad Rate</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Murray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37%</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52%</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Western Carolina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N/A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err="1">
                          <a:effectLst/>
                        </a:rPr>
                        <a:t>Pittsburg</a:t>
                      </a:r>
                      <a:r>
                        <a:rPr lang="en-GB" sz="1800" dirty="0">
                          <a:effectLst/>
                        </a:rPr>
                        <a:t>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46%</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err="1">
                          <a:effectLst/>
                        </a:rPr>
                        <a:t>Northwestern</a:t>
                      </a:r>
                      <a:r>
                        <a:rPr lang="en-GB" sz="1800" dirty="0">
                          <a:effectLst/>
                        </a:rPr>
                        <a:t> State University of Louisiana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17%</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Austin </a:t>
                      </a:r>
                      <a:r>
                        <a:rPr lang="en-GB" sz="1800" dirty="0" err="1">
                          <a:effectLst/>
                        </a:rPr>
                        <a:t>Peay</a:t>
                      </a:r>
                      <a:r>
                        <a:rPr lang="en-GB" sz="1800" dirty="0">
                          <a:effectLst/>
                        </a:rPr>
                        <a:t>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University of West Georgia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Nicholls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Morehead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en-GB" sz="1800" dirty="0">
                          <a:effectLst/>
                        </a:rPr>
                        <a:t>35%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r>
              <a:tr h="357352">
                <a:tc>
                  <a:txBody>
                    <a:bodyPr/>
                    <a:lstStyle/>
                    <a:p>
                      <a:r>
                        <a:rPr lang="en-GB" sz="1800" dirty="0">
                          <a:effectLst/>
                        </a:rPr>
                        <a:t>Auburn University at Montgomery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29%</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b="1" dirty="0">
                          <a:solidFill>
                            <a:schemeClr val="bg1"/>
                          </a:solidFill>
                          <a:effectLst/>
                        </a:rPr>
                        <a:t>University of North Alabama</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r>
                        <a:rPr lang="en-GB" sz="1800" b="1" dirty="0">
                          <a:solidFill>
                            <a:schemeClr val="bg1"/>
                          </a:solidFill>
                          <a:effectLst/>
                        </a:rPr>
                        <a:t>11%</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r>
                        <a:rPr lang="en-GB" sz="1800" b="1" dirty="0">
                          <a:solidFill>
                            <a:schemeClr val="bg1"/>
                          </a:solidFill>
                          <a:effectLst/>
                        </a:rPr>
                        <a:t>33%</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r>
              <a:tr h="357352">
                <a:tc>
                  <a:txBody>
                    <a:bodyPr/>
                    <a:lstStyle/>
                    <a:p>
                      <a:r>
                        <a:rPr lang="en-GB" sz="1800" dirty="0">
                          <a:effectLst/>
                        </a:rPr>
                        <a:t>Jacksonville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11%</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32%</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457200" y="5943600"/>
            <a:ext cx="6324600" cy="276999"/>
          </a:xfrm>
          <a:prstGeom prst="rect">
            <a:avLst/>
          </a:prstGeom>
          <a:noFill/>
        </p:spPr>
        <p:txBody>
          <a:bodyPr wrap="square" rtlCol="0">
            <a:spAutoFit/>
          </a:bodyPr>
          <a:lstStyle/>
          <a:p>
            <a:r>
              <a:rPr lang="en-US" sz="1200" b="1" dirty="0" smtClean="0">
                <a:solidFill>
                  <a:schemeClr val="bg1"/>
                </a:solidFill>
              </a:rPr>
              <a:t>*Data captured from IPEDS data center</a:t>
            </a:r>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5" cstate="print"/>
          <a:stretch>
            <a:fillRect/>
          </a:stretch>
        </p:blipFill>
        <p:spPr>
          <a:xfrm>
            <a:off x="0" y="762000"/>
            <a:ext cx="2445488" cy="2286000"/>
          </a:xfrm>
          <a:prstGeom prst="rect">
            <a:avLst/>
          </a:prstGeom>
        </p:spPr>
      </p:pic>
      <p:sp>
        <p:nvSpPr>
          <p:cNvPr id="4" name="TextBox 3"/>
          <p:cNvSpPr txBox="1"/>
          <p:nvPr/>
        </p:nvSpPr>
        <p:spPr>
          <a:xfrm>
            <a:off x="243673" y="152400"/>
            <a:ext cx="7229475" cy="461665"/>
          </a:xfrm>
          <a:prstGeom prst="rect">
            <a:avLst/>
          </a:prstGeom>
          <a:noFill/>
        </p:spPr>
        <p:txBody>
          <a:bodyPr wrap="square" rtlCol="0" anchor="b" anchorCtr="0">
            <a:normAutofit/>
          </a:bodyPr>
          <a:lstStyle/>
          <a:p>
            <a:r>
              <a:rPr lang="en-US" sz="2400" dirty="0" smtClean="0">
                <a:solidFill>
                  <a:prstClr val="black">
                    <a:lumMod val="50000"/>
                    <a:lumOff val="50000"/>
                  </a:prstClr>
                </a:solidFill>
              </a:rPr>
              <a:t>Federally Mandated Retention Formula	</a:t>
            </a:r>
            <a:endParaRPr lang="en-US" sz="2400" dirty="0">
              <a:solidFill>
                <a:prstClr val="black">
                  <a:lumMod val="50000"/>
                  <a:lumOff val="50000"/>
                </a:prstClr>
              </a:solidFill>
            </a:endParaRPr>
          </a:p>
        </p:txBody>
      </p:sp>
      <p:sp>
        <p:nvSpPr>
          <p:cNvPr id="7" name="Title 6"/>
          <p:cNvSpPr>
            <a:spLocks noGrp="1"/>
          </p:cNvSpPr>
          <p:nvPr>
            <p:ph type="title"/>
          </p:nvPr>
        </p:nvSpPr>
        <p:spPr>
          <a:xfrm>
            <a:off x="2445488" y="552271"/>
            <a:ext cx="6546112" cy="895529"/>
          </a:xfrm>
        </p:spPr>
        <p:txBody>
          <a:bodyPr wrap="square" tIns="0" bIns="0" anchor="t" anchorCtr="0">
            <a:normAutofit fontScale="90000"/>
          </a:bodyPr>
          <a:lstStyle/>
          <a:p>
            <a:r>
              <a:rPr lang="en-US" sz="7800" b="1" dirty="0" smtClean="0">
                <a:solidFill>
                  <a:prstClr val="black">
                    <a:lumMod val="85000"/>
                    <a:lumOff val="15000"/>
                  </a:prstClr>
                </a:solidFill>
                <a:latin typeface="+mn-lt"/>
              </a:rPr>
              <a:t>THE HISTORY.</a:t>
            </a:r>
            <a:endParaRPr lang="en-US" sz="7800" dirty="0">
              <a:latin typeface="+mn-lt"/>
            </a:endParaRPr>
          </a:p>
        </p:txBody>
      </p:sp>
      <p:sp>
        <p:nvSpPr>
          <p:cNvPr id="2" name="TextBox 1"/>
          <p:cNvSpPr txBox="1"/>
          <p:nvPr/>
        </p:nvSpPr>
        <p:spPr>
          <a:xfrm>
            <a:off x="243673" y="1447800"/>
            <a:ext cx="8763000" cy="4278094"/>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First introduced in the 1965 Higher Education Act (HEA), as amended by the Higher Education Opportunity Act of 2008 (HEOA), and the Student Right-to-Know Act of 1990.</a:t>
            </a:r>
          </a:p>
          <a:p>
            <a:pPr marL="742950" lvl="1" indent="-285750">
              <a:buFont typeface="Arial" panose="020B0604020202020204" pitchFamily="34" charset="0"/>
              <a:buChar char="•"/>
            </a:pPr>
            <a:r>
              <a:rPr lang="en-US" sz="1600" dirty="0" smtClean="0"/>
              <a:t>Institutional disclosure requirement</a:t>
            </a:r>
          </a:p>
          <a:p>
            <a:pPr marL="285750" indent="-285750">
              <a:buFont typeface="Arial" panose="020B0604020202020204" pitchFamily="34" charset="0"/>
              <a:buChar char="•"/>
            </a:pPr>
            <a:r>
              <a:rPr lang="en-US" sz="1600" dirty="0" smtClean="0"/>
              <a:t>In 2003-2004, the Integrated Post-Secondary Education Data System (IPEDS) began requesting this information from institutions.</a:t>
            </a:r>
          </a:p>
          <a:p>
            <a:pPr marL="742950" lvl="1" indent="-285750">
              <a:buFont typeface="Arial" panose="020B0604020202020204" pitchFamily="34" charset="0"/>
              <a:buChar char="•"/>
            </a:pPr>
            <a:r>
              <a:rPr lang="en-US" sz="1600" dirty="0" smtClean="0"/>
              <a:t>Following the format mandated by HEOA, IPEDS also collected data on part-time, as well as first-time freshmen students.</a:t>
            </a:r>
          </a:p>
          <a:p>
            <a:pPr marL="285750" indent="-285750">
              <a:buFont typeface="Arial" panose="020B0604020202020204" pitchFamily="34" charset="0"/>
              <a:buChar char="•"/>
            </a:pPr>
            <a:r>
              <a:rPr lang="en-US" sz="1600" dirty="0" smtClean="0"/>
              <a:t>In 2008, IPEDS began collecting the components of the rate and calculating the rate within the data collection system (this included the numerator and denominator for the rate and any exclusions from the cohort).</a:t>
            </a:r>
          </a:p>
          <a:p>
            <a:pPr marL="285750" indent="-285750">
              <a:buFont typeface="Arial" panose="020B0604020202020204" pitchFamily="34" charset="0"/>
              <a:buChar char="•"/>
            </a:pPr>
            <a:r>
              <a:rPr lang="en-US" sz="1600" dirty="0" smtClean="0"/>
              <a:t>However, the Consortium for Student Retention Data Exchange (CSRDE), at the University of Oklahoma, has been capturing retention data since 1994 from its membership.</a:t>
            </a:r>
          </a:p>
          <a:p>
            <a:pPr marL="742950" lvl="1" indent="-285750">
              <a:buFont typeface="Arial" panose="020B0604020202020204" pitchFamily="34" charset="0"/>
              <a:buChar char="•"/>
            </a:pPr>
            <a:r>
              <a:rPr lang="en-US" sz="1600" dirty="0" smtClean="0"/>
              <a:t>Retention Report (4-yr institutions)</a:t>
            </a:r>
          </a:p>
          <a:p>
            <a:pPr marL="742950" lvl="1" indent="-285750">
              <a:buFont typeface="Arial" panose="020B0604020202020204" pitchFamily="34" charset="0"/>
              <a:buChar char="•"/>
            </a:pPr>
            <a:r>
              <a:rPr lang="en-US" sz="1600" dirty="0" smtClean="0"/>
              <a:t>Retention Report (2-yr institutions)</a:t>
            </a:r>
          </a:p>
          <a:p>
            <a:pPr marL="742950" lvl="1" indent="-285750">
              <a:buFont typeface="Arial" panose="020B0604020202020204" pitchFamily="34" charset="0"/>
              <a:buChar char="•"/>
            </a:pPr>
            <a:r>
              <a:rPr lang="en-US" sz="1600" dirty="0" smtClean="0"/>
              <a:t>Peer Reports</a:t>
            </a:r>
          </a:p>
          <a:p>
            <a:pPr marL="742950" lvl="1" indent="-285750">
              <a:buFont typeface="Arial" panose="020B0604020202020204" pitchFamily="34" charset="0"/>
              <a:buChar char="•"/>
            </a:pPr>
            <a:r>
              <a:rPr lang="en-US" sz="1600" dirty="0" smtClean="0"/>
              <a:t>STEM Retention Reports</a:t>
            </a:r>
          </a:p>
          <a:p>
            <a:pPr marL="742950" lvl="1" indent="-285750">
              <a:buFont typeface="Arial" panose="020B0604020202020204" pitchFamily="34" charset="0"/>
              <a:buChar char="•"/>
            </a:pPr>
            <a:r>
              <a:rPr lang="en-US" sz="1600" dirty="0" smtClean="0"/>
              <a:t>CSRDE Community College Transfer Student Report</a:t>
            </a:r>
            <a:endParaRPr lang="en-US" sz="16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smtClean="0">
                <a:solidFill>
                  <a:prstClr val="white"/>
                </a:solidFill>
                <a:ea typeface="+mn-ea"/>
                <a:cs typeface="+mn-cs"/>
              </a:rPr>
              <a:t>The NCAA Way: Academic Success Rate</a:t>
            </a:r>
            <a:endParaRPr lang="en-US" dirty="0"/>
          </a:p>
        </p:txBody>
      </p:sp>
      <p:sp>
        <p:nvSpPr>
          <p:cNvPr id="2" name="Rectangle 1"/>
          <p:cNvSpPr/>
          <p:nvPr/>
        </p:nvSpPr>
        <p:spPr>
          <a:xfrm>
            <a:off x="228600" y="1066801"/>
            <a:ext cx="8610600" cy="1477328"/>
          </a:xfrm>
          <a:prstGeom prst="rect">
            <a:avLst/>
          </a:prstGeom>
          <a:solidFill>
            <a:schemeClr val="accent1">
              <a:lumMod val="20000"/>
              <a:lumOff val="80000"/>
            </a:schemeClr>
          </a:solidFill>
        </p:spPr>
        <p:txBody>
          <a:bodyPr wrap="square">
            <a:spAutoFit/>
          </a:bodyPr>
          <a:lstStyle/>
          <a:p>
            <a:r>
              <a:rPr lang="en-GB" dirty="0"/>
              <a:t>The </a:t>
            </a:r>
            <a:r>
              <a:rPr lang="en-GB" b="1" dirty="0"/>
              <a:t>Academic Success Rate </a:t>
            </a:r>
            <a:r>
              <a:rPr lang="en-GB" dirty="0"/>
              <a:t>(ASR) (Division II) was developed in response to college and university presidents who wanted graduation data that more accurately reflect the mobility among college students today. These rates improve on the federally mandated graduation rate by including students who were omitted from the federal calculation (spring first-time freshmen and transfer students). </a:t>
            </a:r>
            <a:endParaRPr lang="en-US" dirty="0"/>
          </a:p>
        </p:txBody>
      </p:sp>
      <p:sp>
        <p:nvSpPr>
          <p:cNvPr id="3" name="TextBox 2"/>
          <p:cNvSpPr txBox="1"/>
          <p:nvPr/>
        </p:nvSpPr>
        <p:spPr>
          <a:xfrm>
            <a:off x="381000" y="2819400"/>
            <a:ext cx="8305800" cy="3385542"/>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Includes transfer students</a:t>
            </a:r>
          </a:p>
          <a:p>
            <a:pPr marL="285750" indent="-285750">
              <a:buFont typeface="Arial" panose="020B0604020202020204" pitchFamily="34" charset="0"/>
              <a:buChar char="•"/>
            </a:pPr>
            <a:r>
              <a:rPr lang="en-US" sz="2800" dirty="0" smtClean="0"/>
              <a:t>Second-term enrollees</a:t>
            </a:r>
            <a:endParaRPr lang="en-US" sz="2800" dirty="0"/>
          </a:p>
          <a:p>
            <a:pPr marL="285750" indent="-285750">
              <a:buFont typeface="Arial" panose="020B0604020202020204" pitchFamily="34" charset="0"/>
              <a:buChar char="•"/>
            </a:pPr>
            <a:r>
              <a:rPr lang="en-US" sz="2800" dirty="0" smtClean="0"/>
              <a:t>Subtracts students from the cohort </a:t>
            </a:r>
          </a:p>
          <a:p>
            <a:pPr marL="742950" lvl="1" indent="-285750">
              <a:buFont typeface="Arial" panose="020B0604020202020204" pitchFamily="34" charset="0"/>
              <a:buChar char="•"/>
            </a:pPr>
            <a:r>
              <a:rPr lang="en-US" sz="2800" dirty="0"/>
              <a:t>W</a:t>
            </a:r>
            <a:r>
              <a:rPr lang="en-US" sz="2800" dirty="0" smtClean="0"/>
              <a:t>ho </a:t>
            </a:r>
            <a:r>
              <a:rPr lang="en-US" sz="2800" dirty="0" smtClean="0"/>
              <a:t>are considered allowable exclusions</a:t>
            </a:r>
          </a:p>
          <a:p>
            <a:pPr marL="742950" lvl="1" indent="-285750">
              <a:buFont typeface="Arial" panose="020B0604020202020204" pitchFamily="34" charset="0"/>
              <a:buChar char="•"/>
            </a:pPr>
            <a:r>
              <a:rPr lang="en-US" sz="2800" dirty="0" smtClean="0"/>
              <a:t>Who left your institution before graduating but would have been academically eligible to compete had they returned.</a:t>
            </a:r>
          </a:p>
          <a:p>
            <a:pPr marL="285750" indent="-285750">
              <a:buFont typeface="Arial" panose="020B0604020202020204" pitchFamily="34" charset="0"/>
              <a:buChar char="•"/>
            </a:pP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2" name="Rectangle 21"/>
          <p:cNvSpPr/>
          <p:nvPr/>
        </p:nvSpPr>
        <p:spPr>
          <a:xfrm>
            <a:off x="0" y="1349992"/>
            <a:ext cx="9144000" cy="4447786"/>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3" name="TextBox 22"/>
          <p:cNvSpPr txBox="1"/>
          <p:nvPr/>
        </p:nvSpPr>
        <p:spPr>
          <a:xfrm>
            <a:off x="276924" y="1897380"/>
            <a:ext cx="8409876" cy="3512820"/>
          </a:xfrm>
          <a:prstGeom prst="rect">
            <a:avLst/>
          </a:prstGeom>
          <a:noFill/>
        </p:spPr>
        <p:txBody>
          <a:bodyPr wrap="square" lIns="91440" rtlCol="0">
            <a:normAutofit/>
          </a:bodyPr>
          <a:lstStyle/>
          <a:p>
            <a:pPr>
              <a:buClr>
                <a:prstClr val="black">
                  <a:lumMod val="50000"/>
                  <a:lumOff val="50000"/>
                </a:prstClr>
              </a:buClr>
              <a:buSzPct val="94000"/>
            </a:pPr>
            <a:endParaRPr lang="en-US" dirty="0">
              <a:solidFill>
                <a:prstClr val="black"/>
              </a:solidFill>
            </a:endParaRPr>
          </a:p>
        </p:txBody>
      </p:sp>
      <p:sp>
        <p:nvSpPr>
          <p:cNvPr id="24" name="TextBox 23"/>
          <p:cNvSpPr txBox="1"/>
          <p:nvPr/>
        </p:nvSpPr>
        <p:spPr>
          <a:xfrm>
            <a:off x="373566" y="656594"/>
            <a:ext cx="8313234" cy="846386"/>
          </a:xfrm>
          <a:prstGeom prst="rect">
            <a:avLst/>
          </a:prstGeom>
          <a:noFill/>
          <a:ln>
            <a:noFill/>
          </a:ln>
        </p:spPr>
        <p:txBody>
          <a:bodyPr wrap="square" tIns="0" bIns="0" rtlCol="0" anchor="b" anchorCtr="0">
            <a:normAutofit/>
          </a:bodyPr>
          <a:lstStyle/>
          <a:p>
            <a:r>
              <a:rPr lang="en-US" sz="5500" b="1" spc="-150" dirty="0" smtClean="0">
                <a:solidFill>
                  <a:prstClr val="white">
                    <a:lumMod val="85000"/>
                  </a:prstClr>
                </a:solidFill>
                <a:latin typeface="Arial" pitchFamily="34" charset="0"/>
                <a:cs typeface="Arial" pitchFamily="34" charset="0"/>
              </a:rPr>
              <a:t>NCAA Retention Report</a:t>
            </a:r>
            <a:endParaRPr lang="en-US" sz="5500" b="1" spc="-150" dirty="0">
              <a:solidFill>
                <a:prstClr val="white">
                  <a:lumMod val="85000"/>
                </a:prstClr>
              </a:solidFill>
              <a:latin typeface="Arial" pitchFamily="34" charset="0"/>
              <a:cs typeface="Arial" pitchFamily="34" charset="0"/>
            </a:endParaRPr>
          </a:p>
        </p:txBody>
      </p:sp>
      <p:pic>
        <p:nvPicPr>
          <p:cNvPr id="5" name="Picture 4"/>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147004" y="1578592"/>
            <a:ext cx="8844595" cy="398400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p14:prism/>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DVSECTIONID" val="C09QH3iDYSZce3zG7lU8ci"/>
</p:tagLst>
</file>

<file path=ppt/tags/tag3.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4.xml><?xml version="1.0" encoding="utf-8"?>
<p:tagLst xmlns:a="http://schemas.openxmlformats.org/drawingml/2006/main" xmlns:r="http://schemas.openxmlformats.org/officeDocument/2006/relationships" xmlns:p="http://schemas.openxmlformats.org/presentationml/2006/main">
  <p:tag name="DVSECTIONID" val="go7EXg3J7pxd79sxolJbfP"/>
</p:tagLst>
</file>

<file path=ppt/tags/tag5.xml><?xml version="1.0" encoding="utf-8"?>
<p:tagLst xmlns:a="http://schemas.openxmlformats.org/drawingml/2006/main" xmlns:r="http://schemas.openxmlformats.org/officeDocument/2006/relationships" xmlns:p="http://schemas.openxmlformats.org/presentationml/2006/main">
  <p:tag name="TIMING" val="|1.6"/>
</p:tagLst>
</file>

<file path=ppt/theme/theme1.xml><?xml version="1.0" encoding="utf-8"?>
<a:theme xmlns:a="http://schemas.openxmlformats.org/drawingml/2006/main" name="IntroducingPowerPoint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8AD14C5-6E05-4732-8930-CBD406590B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IntroducingPowerPoint2010</Template>
  <TotalTime>0</TotalTime>
  <Words>1347</Words>
  <Application>Microsoft Office PowerPoint</Application>
  <PresentationFormat>On-screen Show (4:3)</PresentationFormat>
  <Paragraphs>256</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IntroducingPowerPoint2010</vt:lpstr>
      <vt:lpstr>NCAA Academic Success Rate: A New Way of Calculating Graduation Rates at a Four-Year Institution</vt:lpstr>
      <vt:lpstr>PowerPoint Presentation</vt:lpstr>
      <vt:lpstr>Increases in Accountability with Decreases in Funding</vt:lpstr>
      <vt:lpstr>The Administrative Challenge</vt:lpstr>
      <vt:lpstr>PowerPoint Presentation</vt:lpstr>
      <vt:lpstr>Graduation Rate Peer Comparison 2011 </vt:lpstr>
      <vt:lpstr>THE HISTORY.</vt:lpstr>
      <vt:lpstr>The NCAA Way: Academic Success Rate</vt:lpstr>
      <vt:lpstr>PowerPoint Presentation</vt:lpstr>
      <vt:lpstr>Methods and Results </vt:lpstr>
      <vt:lpstr>PowerPoint Presentation</vt:lpstr>
      <vt:lpstr> Creation of an unduplicated list of undergraduate students from spring 2007 to spring 2013   22,814 students were sent to the NSC, including names and date of birth   NSC matched this list with their dataset of all enrollment since 1994   We received a file of 208,490 records from the NSC which included each institution attended, dates of attendance, name of college attended, and a 2-yr/4-yr indicator   Of the 22,814 students sent to the NSC, 20,669 students were found in the NSC database and contained all necessary data       </vt:lpstr>
      <vt:lpstr>Determining First Date of Attendance</vt:lpstr>
      <vt:lpstr>PowerPoint Presentation</vt:lpstr>
      <vt:lpstr>PowerPoint Presentation</vt:lpstr>
      <vt:lpstr>Conclusions</vt:lpstr>
      <vt:lpstr>Suggestions for Future Research</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2013-10-02T21:22:46Z</dcterms:created>
  <dcterms:modified xsi:type="dcterms:W3CDTF">2013-10-06T23:08:31Z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TC016745519991</vt:lpwstr>
  </property>
</Properties>
</file>